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Lst>
  <p:sldSz cy="5143500" cx="9144000"/>
  <p:notesSz cx="6858000" cy="9144000"/>
  <p:embeddedFontLst>
    <p:embeddedFont>
      <p:font typeface="Roboto"/>
      <p:regular r:id="rId63"/>
      <p:bold r:id="rId64"/>
      <p:italic r:id="rId65"/>
      <p:boldItalic r:id="rId66"/>
    </p:embeddedFont>
    <p:embeddedFont>
      <p:font typeface="Inconsolata"/>
      <p:regular r:id="rId67"/>
      <p:bold r:id="rId68"/>
    </p:embeddedFont>
    <p:embeddedFont>
      <p:font typeface="Montserrat"/>
      <p:regular r:id="rId69"/>
      <p:bold r:id="rId70"/>
      <p:italic r:id="rId71"/>
      <p:boldItalic r:id="rId72"/>
    </p:embeddedFont>
    <p:embeddedFont>
      <p:font typeface="Source Code Pro"/>
      <p:regular r:id="rId73"/>
      <p:bold r:id="rId74"/>
      <p:italic r:id="rId75"/>
      <p:boldItalic r:id="rId76"/>
    </p:embeddedFont>
    <p:embeddedFont>
      <p:font typeface="Oswald"/>
      <p:regular r:id="rId77"/>
      <p:bold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SourceCodePro-regular.fntdata"/><Relationship Id="rId72" Type="http://schemas.openxmlformats.org/officeDocument/2006/relationships/font" Target="fonts/Montserrat-boldItalic.fntdata"/><Relationship Id="rId31" Type="http://schemas.openxmlformats.org/officeDocument/2006/relationships/slide" Target="slides/slide26.xml"/><Relationship Id="rId75" Type="http://schemas.openxmlformats.org/officeDocument/2006/relationships/font" Target="fonts/SourceCodePro-italic.fntdata"/><Relationship Id="rId30" Type="http://schemas.openxmlformats.org/officeDocument/2006/relationships/slide" Target="slides/slide25.xml"/><Relationship Id="rId74" Type="http://schemas.openxmlformats.org/officeDocument/2006/relationships/font" Target="fonts/SourceCodePro-bold.fntdata"/><Relationship Id="rId33" Type="http://schemas.openxmlformats.org/officeDocument/2006/relationships/slide" Target="slides/slide28.xml"/><Relationship Id="rId77" Type="http://schemas.openxmlformats.org/officeDocument/2006/relationships/font" Target="fonts/Oswald-regular.fntdata"/><Relationship Id="rId32" Type="http://schemas.openxmlformats.org/officeDocument/2006/relationships/slide" Target="slides/slide27.xml"/><Relationship Id="rId76" Type="http://schemas.openxmlformats.org/officeDocument/2006/relationships/font" Target="fonts/SourceCodePro-boldItalic.fntdata"/><Relationship Id="rId35" Type="http://schemas.openxmlformats.org/officeDocument/2006/relationships/slide" Target="slides/slide30.xml"/><Relationship Id="rId34" Type="http://schemas.openxmlformats.org/officeDocument/2006/relationships/slide" Target="slides/slide29.xml"/><Relationship Id="rId78" Type="http://schemas.openxmlformats.org/officeDocument/2006/relationships/font" Target="fonts/Oswald-bold.fntdata"/><Relationship Id="rId71" Type="http://schemas.openxmlformats.org/officeDocument/2006/relationships/font" Target="fonts/Montserrat-italic.fntdata"/><Relationship Id="rId70" Type="http://schemas.openxmlformats.org/officeDocument/2006/relationships/font" Target="fonts/Montserrat-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Roboto-bold.fntdata"/><Relationship Id="rId63" Type="http://schemas.openxmlformats.org/officeDocument/2006/relationships/font" Target="fonts/Roboto-regular.fntdata"/><Relationship Id="rId22" Type="http://schemas.openxmlformats.org/officeDocument/2006/relationships/slide" Target="slides/slide17.xml"/><Relationship Id="rId66" Type="http://schemas.openxmlformats.org/officeDocument/2006/relationships/font" Target="fonts/Roboto-boldItalic.fntdata"/><Relationship Id="rId21" Type="http://schemas.openxmlformats.org/officeDocument/2006/relationships/slide" Target="slides/slide16.xml"/><Relationship Id="rId65" Type="http://schemas.openxmlformats.org/officeDocument/2006/relationships/font" Target="fonts/Roboto-italic.fntdata"/><Relationship Id="rId24" Type="http://schemas.openxmlformats.org/officeDocument/2006/relationships/slide" Target="slides/slide19.xml"/><Relationship Id="rId68" Type="http://schemas.openxmlformats.org/officeDocument/2006/relationships/font" Target="fonts/Inconsolata-bold.fntdata"/><Relationship Id="rId23" Type="http://schemas.openxmlformats.org/officeDocument/2006/relationships/slide" Target="slides/slide18.xml"/><Relationship Id="rId67" Type="http://schemas.openxmlformats.org/officeDocument/2006/relationships/font" Target="fonts/Inconsolata-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Montserrat-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21786b4523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1786b4523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21786b4523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1786b4523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21786b452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1786b452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1d7243296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d7243296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1d7243296f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d7243296f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1d7243296f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d7243296f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1d7243296f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d7243296f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1d7243296f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d7243296f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1d7243296f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d7243296f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1d7243296f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d7243296f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1c4e07dad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c4e07dad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21786b4523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1786b4523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21786b4523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1786b4523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21786b4523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1786b4523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1d7243296f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d7243296f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1d7243296f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d7243296f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1d7243296f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d7243296f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1d7243296f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d7243296f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1d7243296f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d7243296f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g21786b4523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1786b4523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21786b4523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1786b4523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1d724329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d724329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g21786b4523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1786b4523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g21786b4523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1786b4523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Google Shape;561;g1d7243296f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1d7243296f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g21786b4523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1786b4523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 name="Shape 590"/>
        <p:cNvGrpSpPr/>
        <p:nvPr/>
      </p:nvGrpSpPr>
      <p:grpSpPr>
        <a:xfrm>
          <a:off x="0" y="0"/>
          <a:ext cx="0" cy="0"/>
          <a:chOff x="0" y="0"/>
          <a:chExt cx="0" cy="0"/>
        </a:xfrm>
      </p:grpSpPr>
      <p:sp>
        <p:nvSpPr>
          <p:cNvPr id="591" name="Google Shape;591;g1d7243296f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d7243296f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Google Shape;599;g1d7243296f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1d7243296f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Google Shape;607;g21786b452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1786b452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 name="Shape 614"/>
        <p:cNvGrpSpPr/>
        <p:nvPr/>
      </p:nvGrpSpPr>
      <p:grpSpPr>
        <a:xfrm>
          <a:off x="0" y="0"/>
          <a:ext cx="0" cy="0"/>
          <a:chOff x="0" y="0"/>
          <a:chExt cx="0" cy="0"/>
        </a:xfrm>
      </p:grpSpPr>
      <p:sp>
        <p:nvSpPr>
          <p:cNvPr id="615" name="Google Shape;615;g21786b452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21786b452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g21786b452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21786b452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g21786b452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21786b452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21786b4523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1786b4523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Google Shape;639;g1d7243296f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d7243296f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6" name="Shape 646"/>
        <p:cNvGrpSpPr/>
        <p:nvPr/>
      </p:nvGrpSpPr>
      <p:grpSpPr>
        <a:xfrm>
          <a:off x="0" y="0"/>
          <a:ext cx="0" cy="0"/>
          <a:chOff x="0" y="0"/>
          <a:chExt cx="0" cy="0"/>
        </a:xfrm>
      </p:grpSpPr>
      <p:sp>
        <p:nvSpPr>
          <p:cNvPr id="647" name="Google Shape;647;g1d7243296f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1d7243296f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4" name="Shape 654"/>
        <p:cNvGrpSpPr/>
        <p:nvPr/>
      </p:nvGrpSpPr>
      <p:grpSpPr>
        <a:xfrm>
          <a:off x="0" y="0"/>
          <a:ext cx="0" cy="0"/>
          <a:chOff x="0" y="0"/>
          <a:chExt cx="0" cy="0"/>
        </a:xfrm>
      </p:grpSpPr>
      <p:sp>
        <p:nvSpPr>
          <p:cNvPr id="655" name="Google Shape;655;g1d7243296f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1d7243296f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Google Shape;663;g21786b4523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21786b4523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 name="Shape 670"/>
        <p:cNvGrpSpPr/>
        <p:nvPr/>
      </p:nvGrpSpPr>
      <p:grpSpPr>
        <a:xfrm>
          <a:off x="0" y="0"/>
          <a:ext cx="0" cy="0"/>
          <a:chOff x="0" y="0"/>
          <a:chExt cx="0" cy="0"/>
        </a:xfrm>
      </p:grpSpPr>
      <p:sp>
        <p:nvSpPr>
          <p:cNvPr id="671" name="Google Shape;671;g21786b4523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1786b4523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Google Shape;679;g1d7243296f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1d7243296f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6" name="Shape 686"/>
        <p:cNvGrpSpPr/>
        <p:nvPr/>
      </p:nvGrpSpPr>
      <p:grpSpPr>
        <a:xfrm>
          <a:off x="0" y="0"/>
          <a:ext cx="0" cy="0"/>
          <a:chOff x="0" y="0"/>
          <a:chExt cx="0" cy="0"/>
        </a:xfrm>
      </p:grpSpPr>
      <p:sp>
        <p:nvSpPr>
          <p:cNvPr id="687" name="Google Shape;687;g1d7243296f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1d7243296f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4" name="Shape 694"/>
        <p:cNvGrpSpPr/>
        <p:nvPr/>
      </p:nvGrpSpPr>
      <p:grpSpPr>
        <a:xfrm>
          <a:off x="0" y="0"/>
          <a:ext cx="0" cy="0"/>
          <a:chOff x="0" y="0"/>
          <a:chExt cx="0" cy="0"/>
        </a:xfrm>
      </p:grpSpPr>
      <p:sp>
        <p:nvSpPr>
          <p:cNvPr id="695" name="Google Shape;695;g1d7243296f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1d7243296f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g1d7243296f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1d7243296f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2" name="Shape 712"/>
        <p:cNvGrpSpPr/>
        <p:nvPr/>
      </p:nvGrpSpPr>
      <p:grpSpPr>
        <a:xfrm>
          <a:off x="0" y="0"/>
          <a:ext cx="0" cy="0"/>
          <a:chOff x="0" y="0"/>
          <a:chExt cx="0" cy="0"/>
        </a:xfrm>
      </p:grpSpPr>
      <p:sp>
        <p:nvSpPr>
          <p:cNvPr id="713" name="Google Shape;713;g1d7243296f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1d7243296f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1d7243296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d7243296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Google Shape;721;g1d7243296f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1d7243296f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Google Shape;729;g1d7243296f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1d7243296f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6" name="Shape 736"/>
        <p:cNvGrpSpPr/>
        <p:nvPr/>
      </p:nvGrpSpPr>
      <p:grpSpPr>
        <a:xfrm>
          <a:off x="0" y="0"/>
          <a:ext cx="0" cy="0"/>
          <a:chOff x="0" y="0"/>
          <a:chExt cx="0" cy="0"/>
        </a:xfrm>
      </p:grpSpPr>
      <p:sp>
        <p:nvSpPr>
          <p:cNvPr id="737" name="Google Shape;737;g1d7243296f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1d7243296f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4" name="Shape 744"/>
        <p:cNvGrpSpPr/>
        <p:nvPr/>
      </p:nvGrpSpPr>
      <p:grpSpPr>
        <a:xfrm>
          <a:off x="0" y="0"/>
          <a:ext cx="0" cy="0"/>
          <a:chOff x="0" y="0"/>
          <a:chExt cx="0" cy="0"/>
        </a:xfrm>
      </p:grpSpPr>
      <p:sp>
        <p:nvSpPr>
          <p:cNvPr id="745" name="Google Shape;745;g21786b4523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21786b4523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2" name="Shape 752"/>
        <p:cNvGrpSpPr/>
        <p:nvPr/>
      </p:nvGrpSpPr>
      <p:grpSpPr>
        <a:xfrm>
          <a:off x="0" y="0"/>
          <a:ext cx="0" cy="0"/>
          <a:chOff x="0" y="0"/>
          <a:chExt cx="0" cy="0"/>
        </a:xfrm>
      </p:grpSpPr>
      <p:sp>
        <p:nvSpPr>
          <p:cNvPr id="753" name="Google Shape;753;g21786b4523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21786b4523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0" name="Shape 760"/>
        <p:cNvGrpSpPr/>
        <p:nvPr/>
      </p:nvGrpSpPr>
      <p:grpSpPr>
        <a:xfrm>
          <a:off x="0" y="0"/>
          <a:ext cx="0" cy="0"/>
          <a:chOff x="0" y="0"/>
          <a:chExt cx="0" cy="0"/>
        </a:xfrm>
      </p:grpSpPr>
      <p:sp>
        <p:nvSpPr>
          <p:cNvPr id="761" name="Google Shape;761;g21786b4523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21786b4523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8" name="Shape 768"/>
        <p:cNvGrpSpPr/>
        <p:nvPr/>
      </p:nvGrpSpPr>
      <p:grpSpPr>
        <a:xfrm>
          <a:off x="0" y="0"/>
          <a:ext cx="0" cy="0"/>
          <a:chOff x="0" y="0"/>
          <a:chExt cx="0" cy="0"/>
        </a:xfrm>
      </p:grpSpPr>
      <p:sp>
        <p:nvSpPr>
          <p:cNvPr id="769" name="Google Shape;769;g1d7243296f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1d7243296f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6" name="Shape 776"/>
        <p:cNvGrpSpPr/>
        <p:nvPr/>
      </p:nvGrpSpPr>
      <p:grpSpPr>
        <a:xfrm>
          <a:off x="0" y="0"/>
          <a:ext cx="0" cy="0"/>
          <a:chOff x="0" y="0"/>
          <a:chExt cx="0" cy="0"/>
        </a:xfrm>
      </p:grpSpPr>
      <p:sp>
        <p:nvSpPr>
          <p:cNvPr id="777" name="Google Shape;777;g21786b45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21786b45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1d7243296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d7243296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1d7243296f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d7243296f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21786b452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1786b452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21786b4523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1786b4523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Google Shape;55;p14"/>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p:txBody>
      </p:sp>
      <p:sp>
        <p:nvSpPr>
          <p:cNvPr id="58" name="Google Shape;58;p14"/>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Font typeface="Oswald"/>
              <a:buNone/>
              <a:defRPr sz="3600">
                <a:latin typeface="Oswald"/>
                <a:ea typeface="Oswald"/>
                <a:cs typeface="Oswald"/>
                <a:sym typeface="Oswald"/>
              </a:defRPr>
            </a:lvl1pPr>
            <a:lvl2pPr lvl="1" rtl="0" algn="ctr">
              <a:lnSpc>
                <a:spcPct val="100000"/>
              </a:lnSpc>
              <a:spcBef>
                <a:spcPts val="0"/>
              </a:spcBef>
              <a:spcAft>
                <a:spcPts val="0"/>
              </a:spcAft>
              <a:buSzPts val="3600"/>
              <a:buFont typeface="Oswald"/>
              <a:buNone/>
              <a:defRPr sz="3600">
                <a:latin typeface="Oswald"/>
                <a:ea typeface="Oswald"/>
                <a:cs typeface="Oswald"/>
                <a:sym typeface="Oswald"/>
              </a:defRPr>
            </a:lvl2pPr>
            <a:lvl3pPr lvl="2" rtl="0" algn="ctr">
              <a:lnSpc>
                <a:spcPct val="100000"/>
              </a:lnSpc>
              <a:spcBef>
                <a:spcPts val="0"/>
              </a:spcBef>
              <a:spcAft>
                <a:spcPts val="0"/>
              </a:spcAft>
              <a:buSzPts val="3600"/>
              <a:buFont typeface="Oswald"/>
              <a:buNone/>
              <a:defRPr sz="3600">
                <a:latin typeface="Oswald"/>
                <a:ea typeface="Oswald"/>
                <a:cs typeface="Oswald"/>
                <a:sym typeface="Oswald"/>
              </a:defRPr>
            </a:lvl3pPr>
            <a:lvl4pPr lvl="3" rtl="0" algn="ctr">
              <a:lnSpc>
                <a:spcPct val="100000"/>
              </a:lnSpc>
              <a:spcBef>
                <a:spcPts val="0"/>
              </a:spcBef>
              <a:spcAft>
                <a:spcPts val="0"/>
              </a:spcAft>
              <a:buSzPts val="3600"/>
              <a:buFont typeface="Oswald"/>
              <a:buNone/>
              <a:defRPr sz="3600">
                <a:latin typeface="Oswald"/>
                <a:ea typeface="Oswald"/>
                <a:cs typeface="Oswald"/>
                <a:sym typeface="Oswald"/>
              </a:defRPr>
            </a:lvl4pPr>
            <a:lvl5pPr lvl="4" rtl="0" algn="ctr">
              <a:lnSpc>
                <a:spcPct val="100000"/>
              </a:lnSpc>
              <a:spcBef>
                <a:spcPts val="0"/>
              </a:spcBef>
              <a:spcAft>
                <a:spcPts val="0"/>
              </a:spcAft>
              <a:buSzPts val="3600"/>
              <a:buFont typeface="Oswald"/>
              <a:buNone/>
              <a:defRPr sz="3600">
                <a:latin typeface="Oswald"/>
                <a:ea typeface="Oswald"/>
                <a:cs typeface="Oswald"/>
                <a:sym typeface="Oswald"/>
              </a:defRPr>
            </a:lvl5pPr>
            <a:lvl6pPr lvl="5" rtl="0" algn="ctr">
              <a:lnSpc>
                <a:spcPct val="100000"/>
              </a:lnSpc>
              <a:spcBef>
                <a:spcPts val="0"/>
              </a:spcBef>
              <a:spcAft>
                <a:spcPts val="0"/>
              </a:spcAft>
              <a:buSzPts val="3600"/>
              <a:buFont typeface="Oswald"/>
              <a:buNone/>
              <a:defRPr sz="3600">
                <a:latin typeface="Oswald"/>
                <a:ea typeface="Oswald"/>
                <a:cs typeface="Oswald"/>
                <a:sym typeface="Oswald"/>
              </a:defRPr>
            </a:lvl6pPr>
            <a:lvl7pPr lvl="6" rtl="0" algn="ctr">
              <a:lnSpc>
                <a:spcPct val="100000"/>
              </a:lnSpc>
              <a:spcBef>
                <a:spcPts val="0"/>
              </a:spcBef>
              <a:spcAft>
                <a:spcPts val="0"/>
              </a:spcAft>
              <a:buSzPts val="3600"/>
              <a:buFont typeface="Oswald"/>
              <a:buNone/>
              <a:defRPr sz="3600">
                <a:latin typeface="Oswald"/>
                <a:ea typeface="Oswald"/>
                <a:cs typeface="Oswald"/>
                <a:sym typeface="Oswald"/>
              </a:defRPr>
            </a:lvl7pPr>
            <a:lvl8pPr lvl="7" rtl="0" algn="ctr">
              <a:lnSpc>
                <a:spcPct val="100000"/>
              </a:lnSpc>
              <a:spcBef>
                <a:spcPts val="0"/>
              </a:spcBef>
              <a:spcAft>
                <a:spcPts val="0"/>
              </a:spcAft>
              <a:buSzPts val="3600"/>
              <a:buFont typeface="Oswald"/>
              <a:buNone/>
              <a:defRPr sz="3600">
                <a:latin typeface="Oswald"/>
                <a:ea typeface="Oswald"/>
                <a:cs typeface="Oswald"/>
                <a:sym typeface="Oswald"/>
              </a:defRPr>
            </a:lvl8pPr>
            <a:lvl9pPr lvl="8" rtl="0"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59" name="Google Shape;59;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0" name="Shape 60"/>
        <p:cNvGrpSpPr/>
        <p:nvPr/>
      </p:nvGrpSpPr>
      <p:grpSpPr>
        <a:xfrm>
          <a:off x="0" y="0"/>
          <a:ext cx="0" cy="0"/>
          <a:chOff x="0" y="0"/>
          <a:chExt cx="0" cy="0"/>
        </a:xfrm>
      </p:grpSpPr>
      <p:sp>
        <p:nvSpPr>
          <p:cNvPr id="61" name="Google Shape;61;p15"/>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5"/>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63" name="Google Shape;63;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4" name="Shape 64"/>
        <p:cNvGrpSpPr/>
        <p:nvPr/>
      </p:nvGrpSpPr>
      <p:grpSpPr>
        <a:xfrm>
          <a:off x="0" y="0"/>
          <a:ext cx="0" cy="0"/>
          <a:chOff x="0" y="0"/>
          <a:chExt cx="0" cy="0"/>
        </a:xfrm>
      </p:grpSpPr>
      <p:cxnSp>
        <p:nvCxnSpPr>
          <p:cNvPr id="65" name="Google Shape;65;p16"/>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66" name="Google Shape;66;p1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 name="Google Shape;67;p16"/>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8" name="Google Shape;6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9" name="Shape 69"/>
        <p:cNvGrpSpPr/>
        <p:nvPr/>
      </p:nvGrpSpPr>
      <p:grpSpPr>
        <a:xfrm>
          <a:off x="0" y="0"/>
          <a:ext cx="0" cy="0"/>
          <a:chOff x="0" y="0"/>
          <a:chExt cx="0" cy="0"/>
        </a:xfrm>
      </p:grpSpPr>
      <p:cxnSp>
        <p:nvCxnSpPr>
          <p:cNvPr id="70" name="Google Shape;70;p17"/>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71" name="Google Shape;71;p1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 name="Google Shape;72;p17"/>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3" name="Google Shape;73;p17"/>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4" name="Google Shape;74;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5" name="Shape 75"/>
        <p:cNvGrpSpPr/>
        <p:nvPr/>
      </p:nvGrpSpPr>
      <p:grpSpPr>
        <a:xfrm>
          <a:off x="0" y="0"/>
          <a:ext cx="0" cy="0"/>
          <a:chOff x="0" y="0"/>
          <a:chExt cx="0" cy="0"/>
        </a:xfrm>
      </p:grpSpPr>
      <p:sp>
        <p:nvSpPr>
          <p:cNvPr id="76" name="Google Shape;76;p1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7" name="Google Shape;77;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8" name="Shape 78"/>
        <p:cNvGrpSpPr/>
        <p:nvPr/>
      </p:nvGrpSpPr>
      <p:grpSpPr>
        <a:xfrm>
          <a:off x="0" y="0"/>
          <a:ext cx="0" cy="0"/>
          <a:chOff x="0" y="0"/>
          <a:chExt cx="0" cy="0"/>
        </a:xfrm>
      </p:grpSpPr>
      <p:cxnSp>
        <p:nvCxnSpPr>
          <p:cNvPr id="79" name="Google Shape;79;p19"/>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80" name="Google Shape;80;p19"/>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1" name="Google Shape;81;p19"/>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2" name="Google Shape;82;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83" name="Shape 83"/>
        <p:cNvGrpSpPr/>
        <p:nvPr/>
      </p:nvGrpSpPr>
      <p:grpSpPr>
        <a:xfrm>
          <a:off x="0" y="0"/>
          <a:ext cx="0" cy="0"/>
          <a:chOff x="0" y="0"/>
          <a:chExt cx="0" cy="0"/>
        </a:xfrm>
      </p:grpSpPr>
      <p:sp>
        <p:nvSpPr>
          <p:cNvPr id="84" name="Google Shape;84;p20"/>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5400"/>
              <a:buNone/>
              <a:defRPr sz="5400">
                <a:solidFill>
                  <a:schemeClr val="lt1"/>
                </a:solidFill>
              </a:defRPr>
            </a:lvl1pPr>
            <a:lvl2pPr lvl="1" rtl="0">
              <a:spcBef>
                <a:spcPts val="0"/>
              </a:spcBef>
              <a:spcAft>
                <a:spcPts val="0"/>
              </a:spcAft>
              <a:buClr>
                <a:schemeClr val="lt1"/>
              </a:buClr>
              <a:buSzPts val="5400"/>
              <a:buNone/>
              <a:defRPr sz="5400">
                <a:solidFill>
                  <a:schemeClr val="lt1"/>
                </a:solidFill>
              </a:defRPr>
            </a:lvl2pPr>
            <a:lvl3pPr lvl="2" rtl="0">
              <a:spcBef>
                <a:spcPts val="0"/>
              </a:spcBef>
              <a:spcAft>
                <a:spcPts val="0"/>
              </a:spcAft>
              <a:buClr>
                <a:schemeClr val="lt1"/>
              </a:buClr>
              <a:buSzPts val="5400"/>
              <a:buNone/>
              <a:defRPr sz="5400">
                <a:solidFill>
                  <a:schemeClr val="lt1"/>
                </a:solidFill>
              </a:defRPr>
            </a:lvl3pPr>
            <a:lvl4pPr lvl="3" rtl="0">
              <a:spcBef>
                <a:spcPts val="0"/>
              </a:spcBef>
              <a:spcAft>
                <a:spcPts val="0"/>
              </a:spcAft>
              <a:buClr>
                <a:schemeClr val="lt1"/>
              </a:buClr>
              <a:buSzPts val="5400"/>
              <a:buNone/>
              <a:defRPr sz="5400">
                <a:solidFill>
                  <a:schemeClr val="lt1"/>
                </a:solidFill>
              </a:defRPr>
            </a:lvl4pPr>
            <a:lvl5pPr lvl="4" rtl="0">
              <a:spcBef>
                <a:spcPts val="0"/>
              </a:spcBef>
              <a:spcAft>
                <a:spcPts val="0"/>
              </a:spcAft>
              <a:buClr>
                <a:schemeClr val="lt1"/>
              </a:buClr>
              <a:buSzPts val="5400"/>
              <a:buNone/>
              <a:defRPr sz="5400">
                <a:solidFill>
                  <a:schemeClr val="lt1"/>
                </a:solidFill>
              </a:defRPr>
            </a:lvl5pPr>
            <a:lvl6pPr lvl="5" rtl="0">
              <a:spcBef>
                <a:spcPts val="0"/>
              </a:spcBef>
              <a:spcAft>
                <a:spcPts val="0"/>
              </a:spcAft>
              <a:buClr>
                <a:schemeClr val="lt1"/>
              </a:buClr>
              <a:buSzPts val="5400"/>
              <a:buNone/>
              <a:defRPr sz="5400">
                <a:solidFill>
                  <a:schemeClr val="lt1"/>
                </a:solidFill>
              </a:defRPr>
            </a:lvl6pPr>
            <a:lvl7pPr lvl="6" rtl="0">
              <a:spcBef>
                <a:spcPts val="0"/>
              </a:spcBef>
              <a:spcAft>
                <a:spcPts val="0"/>
              </a:spcAft>
              <a:buClr>
                <a:schemeClr val="lt1"/>
              </a:buClr>
              <a:buSzPts val="5400"/>
              <a:buNone/>
              <a:defRPr sz="5400">
                <a:solidFill>
                  <a:schemeClr val="lt1"/>
                </a:solidFill>
              </a:defRPr>
            </a:lvl7pPr>
            <a:lvl8pPr lvl="7" rtl="0">
              <a:spcBef>
                <a:spcPts val="0"/>
              </a:spcBef>
              <a:spcAft>
                <a:spcPts val="0"/>
              </a:spcAft>
              <a:buClr>
                <a:schemeClr val="lt1"/>
              </a:buClr>
              <a:buSzPts val="5400"/>
              <a:buNone/>
              <a:defRPr sz="5400">
                <a:solidFill>
                  <a:schemeClr val="lt1"/>
                </a:solidFill>
              </a:defRPr>
            </a:lvl8pPr>
            <a:lvl9pPr lvl="8" rtl="0">
              <a:spcBef>
                <a:spcPts val="0"/>
              </a:spcBef>
              <a:spcAft>
                <a:spcPts val="0"/>
              </a:spcAft>
              <a:buClr>
                <a:schemeClr val="lt1"/>
              </a:buClr>
              <a:buSzPts val="5400"/>
              <a:buNone/>
              <a:defRPr sz="5400">
                <a:solidFill>
                  <a:schemeClr val="lt1"/>
                </a:solidFill>
              </a:defRPr>
            </a:lvl9pPr>
          </a:lstStyle>
          <a:p/>
        </p:txBody>
      </p:sp>
      <p:sp>
        <p:nvSpPr>
          <p:cNvPr id="85" name="Google Shape;85;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1"/>
        </a:solidFill>
      </p:bgPr>
    </p:bg>
    <p:spTree>
      <p:nvGrpSpPr>
        <p:cNvPr id="86" name="Shape 86"/>
        <p:cNvGrpSpPr/>
        <p:nvPr/>
      </p:nvGrpSpPr>
      <p:grpSpPr>
        <a:xfrm>
          <a:off x="0" y="0"/>
          <a:ext cx="0" cy="0"/>
          <a:chOff x="0" y="0"/>
          <a:chExt cx="0" cy="0"/>
        </a:xfrm>
      </p:grpSpPr>
      <p:sp>
        <p:nvSpPr>
          <p:cNvPr id="87" name="Google Shape;87;p21"/>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 name="Google Shape;88;p21"/>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89" name="Google Shape;89;p21"/>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600"/>
              <a:buNone/>
              <a:defRPr sz="4600">
                <a:solidFill>
                  <a:schemeClr val="lt1"/>
                </a:solidFill>
              </a:defRPr>
            </a:lvl1pPr>
            <a:lvl2pPr lvl="1" rtl="0" algn="ctr">
              <a:spcBef>
                <a:spcPts val="0"/>
              </a:spcBef>
              <a:spcAft>
                <a:spcPts val="0"/>
              </a:spcAft>
              <a:buClr>
                <a:schemeClr val="lt1"/>
              </a:buClr>
              <a:buSzPts val="4600"/>
              <a:buNone/>
              <a:defRPr sz="4600">
                <a:solidFill>
                  <a:schemeClr val="lt1"/>
                </a:solidFill>
              </a:defRPr>
            </a:lvl2pPr>
            <a:lvl3pPr lvl="2" rtl="0" algn="ctr">
              <a:spcBef>
                <a:spcPts val="0"/>
              </a:spcBef>
              <a:spcAft>
                <a:spcPts val="0"/>
              </a:spcAft>
              <a:buClr>
                <a:schemeClr val="lt1"/>
              </a:buClr>
              <a:buSzPts val="4600"/>
              <a:buNone/>
              <a:defRPr sz="4600">
                <a:solidFill>
                  <a:schemeClr val="lt1"/>
                </a:solidFill>
              </a:defRPr>
            </a:lvl3pPr>
            <a:lvl4pPr lvl="3" rtl="0" algn="ctr">
              <a:spcBef>
                <a:spcPts val="0"/>
              </a:spcBef>
              <a:spcAft>
                <a:spcPts val="0"/>
              </a:spcAft>
              <a:buClr>
                <a:schemeClr val="lt1"/>
              </a:buClr>
              <a:buSzPts val="4600"/>
              <a:buNone/>
              <a:defRPr sz="4600">
                <a:solidFill>
                  <a:schemeClr val="lt1"/>
                </a:solidFill>
              </a:defRPr>
            </a:lvl4pPr>
            <a:lvl5pPr lvl="4" rtl="0" algn="ctr">
              <a:spcBef>
                <a:spcPts val="0"/>
              </a:spcBef>
              <a:spcAft>
                <a:spcPts val="0"/>
              </a:spcAft>
              <a:buClr>
                <a:schemeClr val="lt1"/>
              </a:buClr>
              <a:buSzPts val="4600"/>
              <a:buNone/>
              <a:defRPr sz="4600">
                <a:solidFill>
                  <a:schemeClr val="lt1"/>
                </a:solidFill>
              </a:defRPr>
            </a:lvl5pPr>
            <a:lvl6pPr lvl="5" rtl="0" algn="ctr">
              <a:spcBef>
                <a:spcPts val="0"/>
              </a:spcBef>
              <a:spcAft>
                <a:spcPts val="0"/>
              </a:spcAft>
              <a:buClr>
                <a:schemeClr val="lt1"/>
              </a:buClr>
              <a:buSzPts val="4600"/>
              <a:buNone/>
              <a:defRPr sz="4600">
                <a:solidFill>
                  <a:schemeClr val="lt1"/>
                </a:solidFill>
              </a:defRPr>
            </a:lvl6pPr>
            <a:lvl7pPr lvl="6" rtl="0" algn="ctr">
              <a:spcBef>
                <a:spcPts val="0"/>
              </a:spcBef>
              <a:spcAft>
                <a:spcPts val="0"/>
              </a:spcAft>
              <a:buClr>
                <a:schemeClr val="lt1"/>
              </a:buClr>
              <a:buSzPts val="4600"/>
              <a:buNone/>
              <a:defRPr sz="4600">
                <a:solidFill>
                  <a:schemeClr val="lt1"/>
                </a:solidFill>
              </a:defRPr>
            </a:lvl7pPr>
            <a:lvl8pPr lvl="7" rtl="0" algn="ctr">
              <a:spcBef>
                <a:spcPts val="0"/>
              </a:spcBef>
              <a:spcAft>
                <a:spcPts val="0"/>
              </a:spcAft>
              <a:buClr>
                <a:schemeClr val="lt1"/>
              </a:buClr>
              <a:buSzPts val="4600"/>
              <a:buNone/>
              <a:defRPr sz="4600">
                <a:solidFill>
                  <a:schemeClr val="lt1"/>
                </a:solidFill>
              </a:defRPr>
            </a:lvl8pPr>
            <a:lvl9pPr lvl="8" rtl="0" algn="ctr">
              <a:spcBef>
                <a:spcPts val="0"/>
              </a:spcBef>
              <a:spcAft>
                <a:spcPts val="0"/>
              </a:spcAft>
              <a:buClr>
                <a:schemeClr val="lt1"/>
              </a:buClr>
              <a:buSzPts val="4600"/>
              <a:buNone/>
              <a:defRPr sz="4600">
                <a:solidFill>
                  <a:schemeClr val="lt1"/>
                </a:solidFill>
              </a:defRPr>
            </a:lvl9pPr>
          </a:lstStyle>
          <a:p/>
        </p:txBody>
      </p:sp>
      <p:sp>
        <p:nvSpPr>
          <p:cNvPr id="90" name="Google Shape;90;p21"/>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900"/>
              <a:buNone/>
              <a:defRPr sz="1900">
                <a:solidFill>
                  <a:schemeClr val="lt1"/>
                </a:solidFill>
              </a:defRPr>
            </a:lvl1pPr>
            <a:lvl2pPr lvl="1" rtl="0" algn="ctr">
              <a:lnSpc>
                <a:spcPct val="100000"/>
              </a:lnSpc>
              <a:spcBef>
                <a:spcPts val="0"/>
              </a:spcBef>
              <a:spcAft>
                <a:spcPts val="0"/>
              </a:spcAft>
              <a:buClr>
                <a:schemeClr val="lt1"/>
              </a:buClr>
              <a:buSzPts val="1900"/>
              <a:buNone/>
              <a:defRPr sz="1900">
                <a:solidFill>
                  <a:schemeClr val="lt1"/>
                </a:solidFill>
              </a:defRPr>
            </a:lvl2pPr>
            <a:lvl3pPr lvl="2" rtl="0" algn="ctr">
              <a:lnSpc>
                <a:spcPct val="100000"/>
              </a:lnSpc>
              <a:spcBef>
                <a:spcPts val="0"/>
              </a:spcBef>
              <a:spcAft>
                <a:spcPts val="0"/>
              </a:spcAft>
              <a:buClr>
                <a:schemeClr val="lt1"/>
              </a:buClr>
              <a:buSzPts val="1900"/>
              <a:buNone/>
              <a:defRPr sz="1900">
                <a:solidFill>
                  <a:schemeClr val="lt1"/>
                </a:solidFill>
              </a:defRPr>
            </a:lvl3pPr>
            <a:lvl4pPr lvl="3" rtl="0" algn="ctr">
              <a:lnSpc>
                <a:spcPct val="100000"/>
              </a:lnSpc>
              <a:spcBef>
                <a:spcPts val="0"/>
              </a:spcBef>
              <a:spcAft>
                <a:spcPts val="0"/>
              </a:spcAft>
              <a:buClr>
                <a:schemeClr val="lt1"/>
              </a:buClr>
              <a:buSzPts val="1900"/>
              <a:buNone/>
              <a:defRPr sz="1900">
                <a:solidFill>
                  <a:schemeClr val="lt1"/>
                </a:solidFill>
              </a:defRPr>
            </a:lvl4pPr>
            <a:lvl5pPr lvl="4" rtl="0" algn="ctr">
              <a:lnSpc>
                <a:spcPct val="100000"/>
              </a:lnSpc>
              <a:spcBef>
                <a:spcPts val="0"/>
              </a:spcBef>
              <a:spcAft>
                <a:spcPts val="0"/>
              </a:spcAft>
              <a:buClr>
                <a:schemeClr val="lt1"/>
              </a:buClr>
              <a:buSzPts val="1900"/>
              <a:buNone/>
              <a:defRPr sz="1900">
                <a:solidFill>
                  <a:schemeClr val="lt1"/>
                </a:solidFill>
              </a:defRPr>
            </a:lvl5pPr>
            <a:lvl6pPr lvl="5" rtl="0" algn="ctr">
              <a:lnSpc>
                <a:spcPct val="100000"/>
              </a:lnSpc>
              <a:spcBef>
                <a:spcPts val="0"/>
              </a:spcBef>
              <a:spcAft>
                <a:spcPts val="0"/>
              </a:spcAft>
              <a:buClr>
                <a:schemeClr val="lt1"/>
              </a:buClr>
              <a:buSzPts val="1900"/>
              <a:buNone/>
              <a:defRPr sz="1900">
                <a:solidFill>
                  <a:schemeClr val="lt1"/>
                </a:solidFill>
              </a:defRPr>
            </a:lvl6pPr>
            <a:lvl7pPr lvl="6" rtl="0" algn="ctr">
              <a:lnSpc>
                <a:spcPct val="100000"/>
              </a:lnSpc>
              <a:spcBef>
                <a:spcPts val="0"/>
              </a:spcBef>
              <a:spcAft>
                <a:spcPts val="0"/>
              </a:spcAft>
              <a:buClr>
                <a:schemeClr val="lt1"/>
              </a:buClr>
              <a:buSzPts val="1900"/>
              <a:buNone/>
              <a:defRPr sz="1900">
                <a:solidFill>
                  <a:schemeClr val="lt1"/>
                </a:solidFill>
              </a:defRPr>
            </a:lvl7pPr>
            <a:lvl8pPr lvl="7" rtl="0" algn="ctr">
              <a:lnSpc>
                <a:spcPct val="100000"/>
              </a:lnSpc>
              <a:spcBef>
                <a:spcPts val="0"/>
              </a:spcBef>
              <a:spcAft>
                <a:spcPts val="0"/>
              </a:spcAft>
              <a:buClr>
                <a:schemeClr val="lt1"/>
              </a:buClr>
              <a:buSzPts val="1900"/>
              <a:buNone/>
              <a:defRPr sz="1900">
                <a:solidFill>
                  <a:schemeClr val="lt1"/>
                </a:solidFill>
              </a:defRPr>
            </a:lvl8pPr>
            <a:lvl9pPr lvl="8" rtl="0" algn="ctr">
              <a:lnSpc>
                <a:spcPct val="100000"/>
              </a:lnSpc>
              <a:spcBef>
                <a:spcPts val="0"/>
              </a:spcBef>
              <a:spcAft>
                <a:spcPts val="0"/>
              </a:spcAft>
              <a:buClr>
                <a:schemeClr val="lt1"/>
              </a:buClr>
              <a:buSzPts val="1900"/>
              <a:buNone/>
              <a:defRPr sz="1900">
                <a:solidFill>
                  <a:schemeClr val="lt1"/>
                </a:solidFill>
              </a:defRPr>
            </a:lvl9pPr>
          </a:lstStyle>
          <a:p/>
        </p:txBody>
      </p:sp>
      <p:sp>
        <p:nvSpPr>
          <p:cNvPr id="91" name="Google Shape;91;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2" name="Google Shape;92;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3" name="Shape 93"/>
        <p:cNvGrpSpPr/>
        <p:nvPr/>
      </p:nvGrpSpPr>
      <p:grpSpPr>
        <a:xfrm>
          <a:off x="0" y="0"/>
          <a:ext cx="0" cy="0"/>
          <a:chOff x="0" y="0"/>
          <a:chExt cx="0" cy="0"/>
        </a:xfrm>
      </p:grpSpPr>
      <p:sp>
        <p:nvSpPr>
          <p:cNvPr id="94" name="Google Shape;94;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95" name="Google Shape;95;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6" name="Shape 96"/>
        <p:cNvGrpSpPr/>
        <p:nvPr/>
      </p:nvGrpSpPr>
      <p:grpSpPr>
        <a:xfrm>
          <a:off x="0" y="0"/>
          <a:ext cx="0" cy="0"/>
          <a:chOff x="0" y="0"/>
          <a:chExt cx="0" cy="0"/>
        </a:xfrm>
      </p:grpSpPr>
      <p:cxnSp>
        <p:nvCxnSpPr>
          <p:cNvPr id="97" name="Google Shape;97;p23"/>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98" name="Google Shape;98;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99" name="Google Shape;99;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0" name="Google Shape;100;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1" name="Shape 101"/>
        <p:cNvGrpSpPr/>
        <p:nvPr/>
      </p:nvGrpSpPr>
      <p:grpSpPr>
        <a:xfrm>
          <a:off x="0" y="0"/>
          <a:ext cx="0" cy="0"/>
          <a:chOff x="0" y="0"/>
          <a:chExt cx="0" cy="0"/>
        </a:xfrm>
      </p:grpSpPr>
      <p:sp>
        <p:nvSpPr>
          <p:cNvPr id="102" name="Google Shape;102;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dern-writer">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52" name="Google Shape;52;p13"/>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rtl="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Source Code Pro"/>
                <a:ea typeface="Source Code Pro"/>
                <a:cs typeface="Source Code Pro"/>
                <a:sym typeface="Source Code Pro"/>
              </a:defRPr>
            </a:lvl1pPr>
            <a:lvl2pPr lvl="1" rtl="0" algn="r">
              <a:buNone/>
              <a:defRPr sz="1000">
                <a:solidFill>
                  <a:schemeClr val="dk2"/>
                </a:solidFill>
                <a:latin typeface="Source Code Pro"/>
                <a:ea typeface="Source Code Pro"/>
                <a:cs typeface="Source Code Pro"/>
                <a:sym typeface="Source Code Pro"/>
              </a:defRPr>
            </a:lvl2pPr>
            <a:lvl3pPr lvl="2" rtl="0" algn="r">
              <a:buNone/>
              <a:defRPr sz="1000">
                <a:solidFill>
                  <a:schemeClr val="dk2"/>
                </a:solidFill>
                <a:latin typeface="Source Code Pro"/>
                <a:ea typeface="Source Code Pro"/>
                <a:cs typeface="Source Code Pro"/>
                <a:sym typeface="Source Code Pro"/>
              </a:defRPr>
            </a:lvl3pPr>
            <a:lvl4pPr lvl="3" rtl="0" algn="r">
              <a:buNone/>
              <a:defRPr sz="1000">
                <a:solidFill>
                  <a:schemeClr val="dk2"/>
                </a:solidFill>
                <a:latin typeface="Source Code Pro"/>
                <a:ea typeface="Source Code Pro"/>
                <a:cs typeface="Source Code Pro"/>
                <a:sym typeface="Source Code Pro"/>
              </a:defRPr>
            </a:lvl4pPr>
            <a:lvl5pPr lvl="4" rtl="0" algn="r">
              <a:buNone/>
              <a:defRPr sz="1000">
                <a:solidFill>
                  <a:schemeClr val="dk2"/>
                </a:solidFill>
                <a:latin typeface="Source Code Pro"/>
                <a:ea typeface="Source Code Pro"/>
                <a:cs typeface="Source Code Pro"/>
                <a:sym typeface="Source Code Pro"/>
              </a:defRPr>
            </a:lvl5pPr>
            <a:lvl6pPr lvl="5" rtl="0" algn="r">
              <a:buNone/>
              <a:defRPr sz="1000">
                <a:solidFill>
                  <a:schemeClr val="dk2"/>
                </a:solidFill>
                <a:latin typeface="Source Code Pro"/>
                <a:ea typeface="Source Code Pro"/>
                <a:cs typeface="Source Code Pro"/>
                <a:sym typeface="Source Code Pro"/>
              </a:defRPr>
            </a:lvl6pPr>
            <a:lvl7pPr lvl="6" rtl="0" algn="r">
              <a:buNone/>
              <a:defRPr sz="1000">
                <a:solidFill>
                  <a:schemeClr val="dk2"/>
                </a:solidFill>
                <a:latin typeface="Source Code Pro"/>
                <a:ea typeface="Source Code Pro"/>
                <a:cs typeface="Source Code Pro"/>
                <a:sym typeface="Source Code Pro"/>
              </a:defRPr>
            </a:lvl7pPr>
            <a:lvl8pPr lvl="7" rtl="0" algn="r">
              <a:buNone/>
              <a:defRPr sz="1000">
                <a:solidFill>
                  <a:schemeClr val="dk2"/>
                </a:solidFill>
                <a:latin typeface="Source Code Pro"/>
                <a:ea typeface="Source Code Pro"/>
                <a:cs typeface="Source Code Pro"/>
                <a:sym typeface="Source Code Pro"/>
              </a:defRPr>
            </a:lvl8pPr>
            <a:lvl9pPr lvl="8" rtl="0"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mc:AlternateContent>
    <mc:Choice Requires="p14">
      <p:transition p14:dur="0">
        <p:push dir="r"/>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1.jp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1.jp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1.jp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1.jp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1.jp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1.jp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1.jp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1.jp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1.jp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1.jp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1.jp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image" Target="../media/image1.jp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1.jp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image" Target="../media/image1.jp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1.jp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image" Target="../media/image1.jpg"/><Relationship Id="rId4" Type="http://schemas.openxmlformats.org/officeDocument/2006/relationships/image" Target="../media/image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 Id="rId3" Type="http://schemas.openxmlformats.org/officeDocument/2006/relationships/image" Target="../media/image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 Id="rId3" Type="http://schemas.openxmlformats.org/officeDocument/2006/relationships/image" Target="../media/image1.jpg"/><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 Id="rId3" Type="http://schemas.openxmlformats.org/officeDocument/2006/relationships/image" Target="../media/image10.png"/><Relationship Id="rId4" Type="http://schemas.openxmlformats.org/officeDocument/2006/relationships/image" Target="../media/image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 Id="rId3" Type="http://schemas.openxmlformats.org/officeDocument/2006/relationships/image" Target="../media/image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 Id="rId3" Type="http://schemas.openxmlformats.org/officeDocument/2006/relationships/image" Target="../media/image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jpg"/><Relationship Id="rId4" Type="http://schemas.openxmlformats.org/officeDocument/2006/relationships/image" Target="../media/image1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jpg"/><Relationship Id="rId4" Type="http://schemas.openxmlformats.org/officeDocument/2006/relationships/image" Target="../media/image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1.jp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1.jp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Logistic Regression</a:t>
            </a:r>
            <a:endParaRPr b="1">
              <a:latin typeface="Montserrat"/>
              <a:ea typeface="Montserrat"/>
              <a:cs typeface="Montserrat"/>
              <a:sym typeface="Montserrat"/>
            </a:endParaRPr>
          </a:p>
        </p:txBody>
      </p:sp>
      <p:sp>
        <p:nvSpPr>
          <p:cNvPr id="108" name="Google Shape;108;p2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Let’s learn something! </a:t>
            </a:r>
            <a:endParaRPr/>
          </a:p>
        </p:txBody>
      </p:sp>
      <p:pic>
        <p:nvPicPr>
          <p:cNvPr descr="watermark.jpg" id="109" name="Google Shape;109;p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0" name="Google Shape;110;p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18" name="Google Shape;218;p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19" name="Google Shape;219;p34"/>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220" name="Google Shape;220;p34"/>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221" name="Google Shape;221;p34"/>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222" name="Google Shape;222;p34"/>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223" name="Google Shape;223;p34"/>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224" name="Google Shape;224;p34"/>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225" name="Google Shape;225;p3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226" name="Google Shape;226;p34"/>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We can’t use a normal linear regression model on binary groups. It won’t lead to a good fit:</a:t>
            </a:r>
            <a:endParaRPr sz="2200">
              <a:solidFill>
                <a:srgbClr val="313131"/>
              </a:solidFill>
              <a:highlight>
                <a:schemeClr val="lt1"/>
              </a:highlight>
              <a:latin typeface="Montserrat"/>
              <a:ea typeface="Montserrat"/>
              <a:cs typeface="Montserrat"/>
              <a:sym typeface="Montserrat"/>
            </a:endParaRPr>
          </a:p>
        </p:txBody>
      </p:sp>
      <p:pic>
        <p:nvPicPr>
          <p:cNvPr descr="Screen Shot 2017-05-01 at 6.55.53 PM.png" id="227" name="Google Shape;227;p34"/>
          <p:cNvPicPr preferRelativeResize="0"/>
          <p:nvPr/>
        </p:nvPicPr>
        <p:blipFill>
          <a:blip r:embed="rId4">
            <a:alphaModFix/>
          </a:blip>
          <a:stretch>
            <a:fillRect/>
          </a:stretch>
        </p:blipFill>
        <p:spPr>
          <a:xfrm>
            <a:off x="2015800" y="2064725"/>
            <a:ext cx="5464800" cy="3017675"/>
          </a:xfrm>
          <a:prstGeom prst="rect">
            <a:avLst/>
          </a:prstGeom>
          <a:noFill/>
          <a:ln>
            <a:noFill/>
          </a:ln>
        </p:spPr>
      </p:pic>
      <p:cxnSp>
        <p:nvCxnSpPr>
          <p:cNvPr id="228" name="Google Shape;228;p34"/>
          <p:cNvCxnSpPr/>
          <p:nvPr/>
        </p:nvCxnSpPr>
        <p:spPr>
          <a:xfrm flipH="1" rot="10800000">
            <a:off x="2968825" y="1966950"/>
            <a:ext cx="4092900" cy="2932200"/>
          </a:xfrm>
          <a:prstGeom prst="straightConnector1">
            <a:avLst/>
          </a:prstGeom>
          <a:noFill/>
          <a:ln cap="flat" cmpd="sng" w="38100">
            <a:solidFill>
              <a:srgbClr val="FF0000"/>
            </a:solidFill>
            <a:prstDash val="solid"/>
            <a:round/>
            <a:headEnd len="med" w="med" type="triangle"/>
            <a:tailEnd len="med" w="med" type="triangle"/>
          </a:ln>
        </p:spPr>
      </p:cxnSp>
      <p:pic>
        <p:nvPicPr>
          <p:cNvPr descr="watermark.jpg" id="229" name="Google Shape;229;p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35" name="Google Shape;235;p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36" name="Google Shape;236;p35"/>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237" name="Google Shape;237;p35"/>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238" name="Google Shape;238;p35"/>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239" name="Google Shape;239;p35"/>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240" name="Google Shape;240;p35"/>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241" name="Google Shape;241;p35"/>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242" name="Google Shape;242;p3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243" name="Google Shape;243;p35"/>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We need a function that will fit binary categorical data!</a:t>
            </a:r>
            <a:endParaRPr sz="2200">
              <a:solidFill>
                <a:srgbClr val="313131"/>
              </a:solidFill>
              <a:highlight>
                <a:schemeClr val="lt1"/>
              </a:highlight>
              <a:latin typeface="Montserrat"/>
              <a:ea typeface="Montserrat"/>
              <a:cs typeface="Montserrat"/>
              <a:sym typeface="Montserrat"/>
            </a:endParaRPr>
          </a:p>
        </p:txBody>
      </p:sp>
      <p:pic>
        <p:nvPicPr>
          <p:cNvPr descr="Screen Shot 2017-05-01 at 6.55.53 PM.png" id="244" name="Google Shape;244;p35"/>
          <p:cNvPicPr preferRelativeResize="0"/>
          <p:nvPr/>
        </p:nvPicPr>
        <p:blipFill>
          <a:blip r:embed="rId4">
            <a:alphaModFix/>
          </a:blip>
          <a:stretch>
            <a:fillRect/>
          </a:stretch>
        </p:blipFill>
        <p:spPr>
          <a:xfrm>
            <a:off x="2015800" y="2064725"/>
            <a:ext cx="5464800" cy="3017675"/>
          </a:xfrm>
          <a:prstGeom prst="rect">
            <a:avLst/>
          </a:prstGeom>
          <a:noFill/>
          <a:ln>
            <a:noFill/>
          </a:ln>
        </p:spPr>
      </p:pic>
      <p:cxnSp>
        <p:nvCxnSpPr>
          <p:cNvPr id="245" name="Google Shape;245;p35"/>
          <p:cNvCxnSpPr/>
          <p:nvPr/>
        </p:nvCxnSpPr>
        <p:spPr>
          <a:xfrm flipH="1" rot="10800000">
            <a:off x="2968825" y="1966950"/>
            <a:ext cx="4092900" cy="2932200"/>
          </a:xfrm>
          <a:prstGeom prst="straightConnector1">
            <a:avLst/>
          </a:prstGeom>
          <a:noFill/>
          <a:ln cap="flat" cmpd="sng" w="38100">
            <a:solidFill>
              <a:srgbClr val="FF0000"/>
            </a:solidFill>
            <a:prstDash val="solid"/>
            <a:round/>
            <a:headEnd len="med" w="med" type="triangle"/>
            <a:tailEnd len="med" w="med" type="triangle"/>
          </a:ln>
        </p:spPr>
      </p:cxnSp>
      <p:pic>
        <p:nvPicPr>
          <p:cNvPr descr="watermark.jpg" id="246" name="Google Shape;246;p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36"/>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52" name="Google Shape;252;p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53" name="Google Shape;253;p36"/>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254" name="Google Shape;254;p36"/>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255" name="Google Shape;255;p36"/>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256" name="Google Shape;256;p36"/>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257" name="Google Shape;257;p36"/>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258" name="Google Shape;258;p36"/>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259" name="Google Shape;259;p36"/>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260" name="Google Shape;260;p36"/>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It would be great if we could find a function with this sort of behavior:</a:t>
            </a:r>
            <a:endParaRPr sz="2200">
              <a:solidFill>
                <a:srgbClr val="313131"/>
              </a:solidFill>
              <a:highlight>
                <a:schemeClr val="lt1"/>
              </a:highlight>
              <a:latin typeface="Montserrat"/>
              <a:ea typeface="Montserrat"/>
              <a:cs typeface="Montserrat"/>
              <a:sym typeface="Montserrat"/>
            </a:endParaRPr>
          </a:p>
        </p:txBody>
      </p:sp>
      <p:pic>
        <p:nvPicPr>
          <p:cNvPr descr="Screen Shot 2017-05-01 at 6.56.05 PM.png" id="261" name="Google Shape;261;p36"/>
          <p:cNvPicPr preferRelativeResize="0"/>
          <p:nvPr/>
        </p:nvPicPr>
        <p:blipFill>
          <a:blip r:embed="rId4">
            <a:alphaModFix/>
          </a:blip>
          <a:stretch>
            <a:fillRect/>
          </a:stretch>
        </p:blipFill>
        <p:spPr>
          <a:xfrm>
            <a:off x="1989900" y="2153675"/>
            <a:ext cx="5516600" cy="2989826"/>
          </a:xfrm>
          <a:prstGeom prst="rect">
            <a:avLst/>
          </a:prstGeom>
          <a:noFill/>
          <a:ln>
            <a:noFill/>
          </a:ln>
        </p:spPr>
      </p:pic>
      <p:pic>
        <p:nvPicPr>
          <p:cNvPr descr="watermark.jpg" id="262" name="Google Shape;262;p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pic>
        <p:nvPicPr>
          <p:cNvPr descr="watermark.jpg" id="267" name="Google Shape;267;p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68" name="Google Shape;268;p3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69" name="Google Shape;269;p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70" name="Google Shape;270;p37"/>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271" name="Google Shape;271;p37"/>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272" name="Google Shape;272;p37"/>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273" name="Google Shape;273;p37"/>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274" name="Google Shape;274;p37"/>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275" name="Google Shape;275;p37"/>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276" name="Google Shape;276;p3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Sigmoid Function</a:t>
            </a:r>
            <a:endParaRPr sz="3000">
              <a:solidFill>
                <a:srgbClr val="2A3990"/>
              </a:solidFill>
              <a:latin typeface="Roboto"/>
              <a:ea typeface="Roboto"/>
              <a:cs typeface="Roboto"/>
              <a:sym typeface="Roboto"/>
            </a:endParaRPr>
          </a:p>
        </p:txBody>
      </p:sp>
      <p:sp>
        <p:nvSpPr>
          <p:cNvPr id="277" name="Google Shape;277;p37"/>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The Sigmoid (aka Logistic) Function takes in any value and outputs it to be between 0 and 1.</a:t>
            </a:r>
            <a:endParaRPr sz="2200">
              <a:solidFill>
                <a:srgbClr val="313131"/>
              </a:solidFill>
              <a:highlight>
                <a:schemeClr val="lt1"/>
              </a:highlight>
              <a:latin typeface="Montserrat"/>
              <a:ea typeface="Montserrat"/>
              <a:cs typeface="Montserrat"/>
              <a:sym typeface="Montserrat"/>
            </a:endParaRPr>
          </a:p>
        </p:txBody>
      </p:sp>
      <p:pic>
        <p:nvPicPr>
          <p:cNvPr id="278" name="Google Shape;278;p37"/>
          <p:cNvPicPr preferRelativeResize="0"/>
          <p:nvPr/>
        </p:nvPicPr>
        <p:blipFill>
          <a:blip r:embed="rId4">
            <a:alphaModFix/>
          </a:blip>
          <a:stretch>
            <a:fillRect/>
          </a:stretch>
        </p:blipFill>
        <p:spPr>
          <a:xfrm>
            <a:off x="2170775" y="2122606"/>
            <a:ext cx="4528101" cy="302089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pic>
        <p:nvPicPr>
          <p:cNvPr descr="watermark.jpg" id="283" name="Google Shape;283;p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4" name="Google Shape;284;p38"/>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85" name="Google Shape;285;p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86" name="Google Shape;286;p38"/>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287" name="Google Shape;287;p38"/>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288" name="Google Shape;288;p38"/>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289" name="Google Shape;289;p38"/>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290" name="Google Shape;290;p38"/>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291" name="Google Shape;291;p38"/>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292" name="Google Shape;292;p38"/>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Sigmoid Function</a:t>
            </a:r>
            <a:endParaRPr sz="3000">
              <a:solidFill>
                <a:srgbClr val="2A3990"/>
              </a:solidFill>
              <a:latin typeface="Roboto"/>
              <a:ea typeface="Roboto"/>
              <a:cs typeface="Roboto"/>
              <a:sym typeface="Roboto"/>
            </a:endParaRPr>
          </a:p>
        </p:txBody>
      </p:sp>
      <p:sp>
        <p:nvSpPr>
          <p:cNvPr id="293" name="Google Shape;293;p38"/>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This means we can take our Linear Regression Solution and place it into the Sigmoid Function.</a:t>
            </a:r>
            <a:endParaRPr sz="2200">
              <a:solidFill>
                <a:srgbClr val="313131"/>
              </a:solidFill>
              <a:highlight>
                <a:schemeClr val="lt1"/>
              </a:highlight>
              <a:latin typeface="Montserrat"/>
              <a:ea typeface="Montserrat"/>
              <a:cs typeface="Montserrat"/>
              <a:sym typeface="Montserrat"/>
            </a:endParaRPr>
          </a:p>
        </p:txBody>
      </p:sp>
      <p:pic>
        <p:nvPicPr>
          <p:cNvPr id="294" name="Google Shape;294;p38"/>
          <p:cNvPicPr preferRelativeResize="0"/>
          <p:nvPr/>
        </p:nvPicPr>
        <p:blipFill>
          <a:blip r:embed="rId4">
            <a:alphaModFix/>
          </a:blip>
          <a:stretch>
            <a:fillRect/>
          </a:stretch>
        </p:blipFill>
        <p:spPr>
          <a:xfrm>
            <a:off x="2170775" y="2122606"/>
            <a:ext cx="4528101" cy="302089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pic>
        <p:nvPicPr>
          <p:cNvPr descr="watermark.jpg" id="299" name="Google Shape;299;p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0" name="Google Shape;300;p3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01" name="Google Shape;301;p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02" name="Google Shape;302;p39"/>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303" name="Google Shape;303;p39"/>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304" name="Google Shape;304;p39"/>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305" name="Google Shape;305;p39"/>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306" name="Google Shape;306;p39"/>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307" name="Google Shape;307;p39"/>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308" name="Google Shape;308;p3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Sigmoid Function</a:t>
            </a:r>
            <a:endParaRPr sz="3000">
              <a:solidFill>
                <a:srgbClr val="2A3990"/>
              </a:solidFill>
              <a:latin typeface="Roboto"/>
              <a:ea typeface="Roboto"/>
              <a:cs typeface="Roboto"/>
              <a:sym typeface="Roboto"/>
            </a:endParaRPr>
          </a:p>
        </p:txBody>
      </p:sp>
      <p:sp>
        <p:nvSpPr>
          <p:cNvPr id="309" name="Google Shape;309;p39"/>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This means we can take our Linear Regression Solution and place it into the Sigmoid Function.</a:t>
            </a:r>
            <a:endParaRPr sz="2200">
              <a:solidFill>
                <a:srgbClr val="313131"/>
              </a:solidFill>
              <a:highlight>
                <a:schemeClr val="lt1"/>
              </a:highlight>
              <a:latin typeface="Montserrat"/>
              <a:ea typeface="Montserrat"/>
              <a:cs typeface="Montserrat"/>
              <a:sym typeface="Montserrat"/>
            </a:endParaRPr>
          </a:p>
        </p:txBody>
      </p:sp>
      <p:pic>
        <p:nvPicPr>
          <p:cNvPr id="310" name="Google Shape;310;p39"/>
          <p:cNvPicPr preferRelativeResize="0"/>
          <p:nvPr/>
        </p:nvPicPr>
        <p:blipFill>
          <a:blip r:embed="rId4">
            <a:alphaModFix/>
          </a:blip>
          <a:stretch>
            <a:fillRect/>
          </a:stretch>
        </p:blipFill>
        <p:spPr>
          <a:xfrm>
            <a:off x="1887350" y="2184625"/>
            <a:ext cx="4882899" cy="2616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pic>
        <p:nvPicPr>
          <p:cNvPr descr="watermark.jpg" id="315" name="Google Shape;315;p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16" name="Google Shape;316;p4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17" name="Google Shape;317;p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18" name="Google Shape;318;p40"/>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319" name="Google Shape;319;p40"/>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320" name="Google Shape;320;p40"/>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321" name="Google Shape;321;p40"/>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322" name="Google Shape;322;p40"/>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323" name="Google Shape;323;p40"/>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324" name="Google Shape;324;p4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Sigmoid Function</a:t>
            </a:r>
            <a:endParaRPr sz="3000">
              <a:solidFill>
                <a:srgbClr val="2A3990"/>
              </a:solidFill>
              <a:latin typeface="Roboto"/>
              <a:ea typeface="Roboto"/>
              <a:cs typeface="Roboto"/>
              <a:sym typeface="Roboto"/>
            </a:endParaRPr>
          </a:p>
        </p:txBody>
      </p:sp>
      <p:sp>
        <p:nvSpPr>
          <p:cNvPr id="325" name="Google Shape;325;p40"/>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This results in a probability from 0 to 1 of belonging in the 1 class.</a:t>
            </a:r>
            <a:endParaRPr sz="2200">
              <a:solidFill>
                <a:srgbClr val="313131"/>
              </a:solidFill>
              <a:highlight>
                <a:schemeClr val="lt1"/>
              </a:highlight>
              <a:latin typeface="Montserrat"/>
              <a:ea typeface="Montserrat"/>
              <a:cs typeface="Montserrat"/>
              <a:sym typeface="Montserrat"/>
            </a:endParaRPr>
          </a:p>
        </p:txBody>
      </p:sp>
      <p:pic>
        <p:nvPicPr>
          <p:cNvPr id="326" name="Google Shape;326;p40"/>
          <p:cNvPicPr preferRelativeResize="0"/>
          <p:nvPr/>
        </p:nvPicPr>
        <p:blipFill>
          <a:blip r:embed="rId4">
            <a:alphaModFix/>
          </a:blip>
          <a:stretch>
            <a:fillRect/>
          </a:stretch>
        </p:blipFill>
        <p:spPr>
          <a:xfrm>
            <a:off x="2170775" y="2122606"/>
            <a:ext cx="4528101" cy="302089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pic>
        <p:nvPicPr>
          <p:cNvPr descr="watermark.jpg" id="331" name="Google Shape;331;p4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32" name="Google Shape;332;p4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33" name="Google Shape;333;p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34" name="Google Shape;334;p41"/>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335" name="Google Shape;335;p41"/>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336" name="Google Shape;336;p41"/>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337" name="Google Shape;337;p41"/>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338" name="Google Shape;338;p41"/>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339" name="Google Shape;339;p41"/>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340" name="Google Shape;340;p4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Sigmoid Function</a:t>
            </a:r>
            <a:endParaRPr sz="3000">
              <a:solidFill>
                <a:srgbClr val="2A3990"/>
              </a:solidFill>
              <a:latin typeface="Roboto"/>
              <a:ea typeface="Roboto"/>
              <a:cs typeface="Roboto"/>
              <a:sym typeface="Roboto"/>
            </a:endParaRPr>
          </a:p>
        </p:txBody>
      </p:sp>
      <p:sp>
        <p:nvSpPr>
          <p:cNvPr id="341" name="Google Shape;341;p41"/>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We can set a cutoff point at 0.5, anything below it results in class 0, anything above is class 1.</a:t>
            </a:r>
            <a:endParaRPr sz="2200">
              <a:solidFill>
                <a:srgbClr val="313131"/>
              </a:solidFill>
              <a:highlight>
                <a:schemeClr val="lt1"/>
              </a:highlight>
              <a:latin typeface="Montserrat"/>
              <a:ea typeface="Montserrat"/>
              <a:cs typeface="Montserrat"/>
              <a:sym typeface="Montserrat"/>
            </a:endParaRPr>
          </a:p>
        </p:txBody>
      </p:sp>
      <p:pic>
        <p:nvPicPr>
          <p:cNvPr id="342" name="Google Shape;342;p41"/>
          <p:cNvPicPr preferRelativeResize="0"/>
          <p:nvPr/>
        </p:nvPicPr>
        <p:blipFill>
          <a:blip r:embed="rId4">
            <a:alphaModFix/>
          </a:blip>
          <a:stretch>
            <a:fillRect/>
          </a:stretch>
        </p:blipFill>
        <p:spPr>
          <a:xfrm>
            <a:off x="2170775" y="2122606"/>
            <a:ext cx="4528101" cy="3020890"/>
          </a:xfrm>
          <a:prstGeom prst="rect">
            <a:avLst/>
          </a:prstGeom>
          <a:noFill/>
          <a:ln>
            <a:noFill/>
          </a:ln>
        </p:spPr>
      </p:pic>
      <p:cxnSp>
        <p:nvCxnSpPr>
          <p:cNvPr id="343" name="Google Shape;343;p41"/>
          <p:cNvCxnSpPr/>
          <p:nvPr/>
        </p:nvCxnSpPr>
        <p:spPr>
          <a:xfrm>
            <a:off x="2697825" y="3492875"/>
            <a:ext cx="3882900" cy="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pic>
        <p:nvPicPr>
          <p:cNvPr descr="watermark.jpg" id="348" name="Google Shape;348;p4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49" name="Google Shape;349;p4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50" name="Google Shape;350;p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51" name="Google Shape;351;p42"/>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352" name="Google Shape;352;p42"/>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353" name="Google Shape;353;p42"/>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354" name="Google Shape;354;p42"/>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355" name="Google Shape;355;p42"/>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356" name="Google Shape;356;p42"/>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357" name="Google Shape;357;p4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Review</a:t>
            </a:r>
            <a:endParaRPr sz="3000">
              <a:solidFill>
                <a:srgbClr val="2A3990"/>
              </a:solidFill>
              <a:latin typeface="Roboto"/>
              <a:ea typeface="Roboto"/>
              <a:cs typeface="Roboto"/>
              <a:sym typeface="Roboto"/>
            </a:endParaRPr>
          </a:p>
        </p:txBody>
      </p:sp>
      <p:sp>
        <p:nvSpPr>
          <p:cNvPr id="358" name="Google Shape;358;p42"/>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We use the logistic function to output a value ranging from 0 to 1. Based off of this probability we assign a class.</a:t>
            </a:r>
            <a:endParaRPr sz="2200">
              <a:solidFill>
                <a:srgbClr val="313131"/>
              </a:solidFill>
              <a:highlight>
                <a:schemeClr val="lt1"/>
              </a:highlight>
              <a:latin typeface="Montserrat"/>
              <a:ea typeface="Montserrat"/>
              <a:cs typeface="Montserrat"/>
              <a:sym typeface="Montserrat"/>
            </a:endParaRPr>
          </a:p>
        </p:txBody>
      </p:sp>
      <p:pic>
        <p:nvPicPr>
          <p:cNvPr id="359" name="Google Shape;359;p42"/>
          <p:cNvPicPr preferRelativeResize="0"/>
          <p:nvPr/>
        </p:nvPicPr>
        <p:blipFill>
          <a:blip r:embed="rId4">
            <a:alphaModFix/>
          </a:blip>
          <a:stretch>
            <a:fillRect/>
          </a:stretch>
        </p:blipFill>
        <p:spPr>
          <a:xfrm>
            <a:off x="2170775" y="2122606"/>
            <a:ext cx="4528101" cy="3020890"/>
          </a:xfrm>
          <a:prstGeom prst="rect">
            <a:avLst/>
          </a:prstGeom>
          <a:noFill/>
          <a:ln>
            <a:noFill/>
          </a:ln>
        </p:spPr>
      </p:pic>
      <p:cxnSp>
        <p:nvCxnSpPr>
          <p:cNvPr id="360" name="Google Shape;360;p42"/>
          <p:cNvCxnSpPr/>
          <p:nvPr/>
        </p:nvCxnSpPr>
        <p:spPr>
          <a:xfrm>
            <a:off x="2697825" y="3492875"/>
            <a:ext cx="3882900" cy="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pic>
        <p:nvPicPr>
          <p:cNvPr descr="watermark.jpg" id="365" name="Google Shape;365;p4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66" name="Google Shape;366;p4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67" name="Google Shape;367;p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68" name="Google Shape;368;p43"/>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369" name="Google Shape;369;p43"/>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370" name="Google Shape;370;p43"/>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371" name="Google Shape;371;p43"/>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372" name="Google Shape;372;p43"/>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373" name="Google Shape;373;p43"/>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374" name="Google Shape;374;p4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375" name="Google Shape;375;p43"/>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After you train a logistic regression model on some training data, you will evaluate your model’s performance on some test data.</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You can use a confusion matrix to evaluate classification models.</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116" name="Google Shape;116;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Not all labels are continuous, sometimes you need to predict categories, this is known as classification.</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Logistic Regression is one of the basic ways to perform classification (don’t be confused by the word “regression”)</a:t>
            </a:r>
            <a:endParaRPr sz="3000">
              <a:latin typeface="Montserrat"/>
              <a:ea typeface="Montserrat"/>
              <a:cs typeface="Montserrat"/>
              <a:sym typeface="Montserrat"/>
            </a:endParaRPr>
          </a:p>
        </p:txBody>
      </p:sp>
      <p:pic>
        <p:nvPicPr>
          <p:cNvPr descr="watermark.jpg" id="117" name="Google Shape;117;p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8" name="Google Shape;118;p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4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81" name="Google Shape;381;p4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82" name="Google Shape;382;p44"/>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383" name="Google Shape;383;p44"/>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384" name="Google Shape;384;p44"/>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385" name="Google Shape;385;p44"/>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386" name="Google Shape;386;p44"/>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387" name="Google Shape;387;p44"/>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388" name="Google Shape;388;p4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descr="Screen Shot 2017-05-01 at 7.20.32 PM.png" id="389" name="Google Shape;389;p44"/>
          <p:cNvPicPr preferRelativeResize="0"/>
          <p:nvPr/>
        </p:nvPicPr>
        <p:blipFill>
          <a:blip r:embed="rId4">
            <a:alphaModFix/>
          </a:blip>
          <a:stretch>
            <a:fillRect/>
          </a:stretch>
        </p:blipFill>
        <p:spPr>
          <a:xfrm>
            <a:off x="685825" y="1130138"/>
            <a:ext cx="7584734" cy="3778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4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95" name="Google Shape;395;p4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96" name="Google Shape;396;p45"/>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397" name="Google Shape;397;p45"/>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398" name="Google Shape;398;p45"/>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399" name="Google Shape;399;p45"/>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400" name="Google Shape;400;p45"/>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401" name="Google Shape;401;p45"/>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402" name="Google Shape;402;p4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descr="Screen Shot 2017-05-01 at 7.23.49 PM.png" id="403" name="Google Shape;403;p45"/>
          <p:cNvPicPr preferRelativeResize="0"/>
          <p:nvPr/>
        </p:nvPicPr>
        <p:blipFill>
          <a:blip r:embed="rId4">
            <a:alphaModFix/>
          </a:blip>
          <a:stretch>
            <a:fillRect/>
          </a:stretch>
        </p:blipFill>
        <p:spPr>
          <a:xfrm>
            <a:off x="932025" y="1029725"/>
            <a:ext cx="7526107" cy="4113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pic>
        <p:nvPicPr>
          <p:cNvPr descr="watermark.jpg" id="408" name="Google Shape;408;p4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09" name="Google Shape;409;p46"/>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410" name="Google Shape;410;p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11" name="Google Shape;411;p46"/>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412" name="Google Shape;412;p46"/>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413" name="Google Shape;413;p46"/>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414" name="Google Shape;414;p46"/>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415" name="Google Shape;415;p46"/>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416" name="Google Shape;416;p46"/>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417" name="Google Shape;417;p46"/>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418" name="Google Shape;418;p46"/>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The main point to remember with the confusion matrix and the various calculated metrics is that they are all fundamentally ways of comparing the predicted values versus the true values.</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What constitutes “good” metrics, will really depend on the specific situation!</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pic>
        <p:nvPicPr>
          <p:cNvPr descr="watermark.jpg" id="423" name="Google Shape;423;p4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24" name="Google Shape;424;p4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425" name="Google Shape;425;p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26" name="Google Shape;426;p47"/>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427" name="Google Shape;427;p47"/>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428" name="Google Shape;428;p47"/>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429" name="Google Shape;429;p47"/>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430" name="Google Shape;430;p47"/>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431" name="Google Shape;431;p47"/>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432" name="Google Shape;432;p4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Model Evaluation</a:t>
            </a:r>
            <a:endParaRPr sz="3000">
              <a:solidFill>
                <a:srgbClr val="2A3990"/>
              </a:solidFill>
              <a:latin typeface="Montserrat"/>
              <a:ea typeface="Montserrat"/>
              <a:cs typeface="Montserrat"/>
              <a:sym typeface="Montserrat"/>
            </a:endParaRPr>
          </a:p>
        </p:txBody>
      </p:sp>
      <p:sp>
        <p:nvSpPr>
          <p:cNvPr id="433" name="Google Shape;433;p47"/>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We can use a confusion matrix to evaluate our model.</a:t>
            </a:r>
            <a:endParaRPr sz="2200">
              <a:solidFill>
                <a:srgbClr val="313131"/>
              </a:solidFill>
              <a:highlight>
                <a:schemeClr val="lt1"/>
              </a:highlight>
              <a:latin typeface="Montserrat"/>
              <a:ea typeface="Montserrat"/>
              <a:cs typeface="Montserrat"/>
              <a:sym typeface="Montserrat"/>
            </a:endParaRPr>
          </a:p>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For example, imagine testing for disease.</a:t>
            </a:r>
            <a:endParaRPr sz="2200">
              <a:solidFill>
                <a:srgbClr val="313131"/>
              </a:solidFill>
              <a:highlight>
                <a:schemeClr val="lt1"/>
              </a:highlight>
              <a:latin typeface="Montserrat"/>
              <a:ea typeface="Montserrat"/>
              <a:cs typeface="Montserrat"/>
              <a:sym typeface="Montserrat"/>
            </a:endParaRPr>
          </a:p>
        </p:txBody>
      </p:sp>
      <p:pic>
        <p:nvPicPr>
          <p:cNvPr id="434" name="Google Shape;434;p47"/>
          <p:cNvPicPr preferRelativeResize="0"/>
          <p:nvPr/>
        </p:nvPicPr>
        <p:blipFill rotWithShape="1">
          <a:blip r:embed="rId4">
            <a:alphaModFix/>
          </a:blip>
          <a:srcRect b="0" l="0" r="0" t="0"/>
          <a:stretch/>
        </p:blipFill>
        <p:spPr>
          <a:xfrm>
            <a:off x="813600" y="2273452"/>
            <a:ext cx="3677100" cy="1943400"/>
          </a:xfrm>
          <a:prstGeom prst="rect">
            <a:avLst/>
          </a:prstGeom>
          <a:noFill/>
          <a:ln>
            <a:noFill/>
          </a:ln>
        </p:spPr>
      </p:pic>
      <p:sp>
        <p:nvSpPr>
          <p:cNvPr id="435" name="Google Shape;435;p47"/>
          <p:cNvSpPr txBox="1"/>
          <p:nvPr/>
        </p:nvSpPr>
        <p:spPr>
          <a:xfrm>
            <a:off x="4857775" y="1745150"/>
            <a:ext cx="40983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Example: Test for presence of disease</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NO = negative test = False = 0</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YES = positive test = True = 1</a:t>
            </a:r>
            <a:endParaRPr sz="1800">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pic>
        <p:nvPicPr>
          <p:cNvPr descr="watermark.jpg" id="440" name="Google Shape;440;p4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41" name="Google Shape;441;p48"/>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442" name="Google Shape;442;p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43" name="Google Shape;443;p48"/>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444" name="Google Shape;444;p48"/>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445" name="Google Shape;445;p48"/>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446" name="Google Shape;446;p48"/>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447" name="Google Shape;447;p48"/>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448" name="Google Shape;448;p48"/>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449" name="Google Shape;449;p48"/>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id="450" name="Google Shape;450;p48"/>
          <p:cNvPicPr preferRelativeResize="0"/>
          <p:nvPr/>
        </p:nvPicPr>
        <p:blipFill rotWithShape="1">
          <a:blip r:embed="rId4">
            <a:alphaModFix/>
          </a:blip>
          <a:srcRect b="0" l="0" r="0" t="0"/>
          <a:stretch/>
        </p:blipFill>
        <p:spPr>
          <a:xfrm>
            <a:off x="415462" y="1313858"/>
            <a:ext cx="4407300" cy="2515800"/>
          </a:xfrm>
          <a:prstGeom prst="rect">
            <a:avLst/>
          </a:prstGeom>
          <a:noFill/>
          <a:ln>
            <a:noFill/>
          </a:ln>
        </p:spPr>
      </p:pic>
      <p:sp>
        <p:nvSpPr>
          <p:cNvPr id="451" name="Google Shape;451;p48"/>
          <p:cNvSpPr txBox="1"/>
          <p:nvPr/>
        </p:nvSpPr>
        <p:spPr>
          <a:xfrm>
            <a:off x="5305162" y="1426725"/>
            <a:ext cx="3657600" cy="2016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500" u="none" cap="none" strike="noStrike">
                <a:solidFill>
                  <a:srgbClr val="000000"/>
                </a:solidFill>
                <a:latin typeface="Arial"/>
                <a:ea typeface="Arial"/>
                <a:cs typeface="Arial"/>
                <a:sym typeface="Arial"/>
              </a:rPr>
              <a:t>Basic Terminology:</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True Positives (TP)</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True Negatives (TN)</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False Positives (FP)</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False Negatives (FN)</a:t>
            </a:r>
            <a:endParaRPr b="0" i="0" sz="25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pic>
        <p:nvPicPr>
          <p:cNvPr descr="watermark.jpg" id="456" name="Google Shape;456;p4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57" name="Google Shape;457;p4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458" name="Google Shape;458;p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59" name="Google Shape;459;p49"/>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460" name="Google Shape;460;p49"/>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461" name="Google Shape;461;p49"/>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462" name="Google Shape;462;p49"/>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463" name="Google Shape;463;p49"/>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464" name="Google Shape;464;p49"/>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465" name="Google Shape;465;p4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id="466" name="Google Shape;466;p49"/>
          <p:cNvPicPr preferRelativeResize="0"/>
          <p:nvPr/>
        </p:nvPicPr>
        <p:blipFill rotWithShape="1">
          <a:blip r:embed="rId4">
            <a:alphaModFix/>
          </a:blip>
          <a:srcRect b="0" l="0" r="0" t="0"/>
          <a:stretch/>
        </p:blipFill>
        <p:spPr>
          <a:xfrm>
            <a:off x="415462" y="1313858"/>
            <a:ext cx="4407300" cy="2515800"/>
          </a:xfrm>
          <a:prstGeom prst="rect">
            <a:avLst/>
          </a:prstGeom>
          <a:noFill/>
          <a:ln>
            <a:noFill/>
          </a:ln>
        </p:spPr>
      </p:pic>
      <p:sp>
        <p:nvSpPr>
          <p:cNvPr id="467" name="Google Shape;467;p49"/>
          <p:cNvSpPr txBox="1"/>
          <p:nvPr/>
        </p:nvSpPr>
        <p:spPr>
          <a:xfrm>
            <a:off x="5062537" y="1546038"/>
            <a:ext cx="3886200" cy="124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500" u="none" cap="none" strike="noStrike">
                <a:solidFill>
                  <a:srgbClr val="000000"/>
                </a:solidFill>
                <a:latin typeface="Arial"/>
                <a:ea typeface="Arial"/>
                <a:cs typeface="Arial"/>
                <a:sym typeface="Arial"/>
              </a:rPr>
              <a:t>Accuracy:</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Overall, how often is it </a:t>
            </a:r>
            <a:r>
              <a:rPr b="1" i="0" lang="en" sz="2500" u="none" cap="none" strike="noStrike">
                <a:solidFill>
                  <a:srgbClr val="000000"/>
                </a:solidFill>
                <a:latin typeface="Arial"/>
                <a:ea typeface="Arial"/>
                <a:cs typeface="Arial"/>
                <a:sym typeface="Arial"/>
              </a:rPr>
              <a:t>correct</a:t>
            </a:r>
            <a:r>
              <a:rPr b="0" i="0" lang="en" sz="2500" u="none" cap="none" strike="noStrike">
                <a:solidFill>
                  <a:srgbClr val="000000"/>
                </a:solidFill>
                <a:latin typeface="Arial"/>
                <a:ea typeface="Arial"/>
                <a:cs typeface="Arial"/>
                <a:sym typeface="Arial"/>
              </a:rPr>
              <a:t>?</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(TP + TN) / total = 150/165 = 0.91</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pic>
        <p:nvPicPr>
          <p:cNvPr descr="watermark.jpg" id="472" name="Google Shape;472;p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73" name="Google Shape;473;p5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474" name="Google Shape;474;p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75" name="Google Shape;475;p50"/>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476" name="Google Shape;476;p50"/>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477" name="Google Shape;477;p50"/>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478" name="Google Shape;478;p50"/>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479" name="Google Shape;479;p50"/>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480" name="Google Shape;480;p50"/>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481" name="Google Shape;481;p5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Montserrat"/>
                <a:ea typeface="Montserrat"/>
                <a:cs typeface="Montserrat"/>
                <a:sym typeface="Montserrat"/>
              </a:rPr>
              <a:t>Confusion Matrix</a:t>
            </a:r>
            <a:endParaRPr sz="3000">
              <a:solidFill>
                <a:srgbClr val="2A3990"/>
              </a:solidFill>
              <a:latin typeface="Montserrat"/>
              <a:ea typeface="Montserrat"/>
              <a:cs typeface="Montserrat"/>
              <a:sym typeface="Montserrat"/>
            </a:endParaRPr>
          </a:p>
        </p:txBody>
      </p:sp>
      <p:pic>
        <p:nvPicPr>
          <p:cNvPr id="482" name="Google Shape;482;p50"/>
          <p:cNvPicPr preferRelativeResize="0"/>
          <p:nvPr/>
        </p:nvPicPr>
        <p:blipFill rotWithShape="1">
          <a:blip r:embed="rId4">
            <a:alphaModFix/>
          </a:blip>
          <a:srcRect b="0" l="0" r="0" t="0"/>
          <a:stretch/>
        </p:blipFill>
        <p:spPr>
          <a:xfrm>
            <a:off x="415462" y="1313858"/>
            <a:ext cx="4407300" cy="2515800"/>
          </a:xfrm>
          <a:prstGeom prst="rect">
            <a:avLst/>
          </a:prstGeom>
          <a:noFill/>
          <a:ln>
            <a:noFill/>
          </a:ln>
        </p:spPr>
      </p:pic>
      <p:sp>
        <p:nvSpPr>
          <p:cNvPr id="483" name="Google Shape;483;p50"/>
          <p:cNvSpPr txBox="1"/>
          <p:nvPr/>
        </p:nvSpPr>
        <p:spPr>
          <a:xfrm>
            <a:off x="5146587" y="1421675"/>
            <a:ext cx="3886200" cy="124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500" u="none" cap="none" strike="noStrike">
                <a:solidFill>
                  <a:srgbClr val="000000"/>
                </a:solidFill>
                <a:latin typeface="Arial"/>
                <a:ea typeface="Arial"/>
                <a:cs typeface="Arial"/>
                <a:sym typeface="Arial"/>
              </a:rPr>
              <a:t>Misclassification Rate (Error Rate):</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Overall, how often is it </a:t>
            </a:r>
            <a:r>
              <a:rPr b="1" i="0" lang="en" sz="2500" u="none" cap="none" strike="noStrike">
                <a:solidFill>
                  <a:srgbClr val="000000"/>
                </a:solidFill>
                <a:latin typeface="Arial"/>
                <a:ea typeface="Arial"/>
                <a:cs typeface="Arial"/>
                <a:sym typeface="Arial"/>
              </a:rPr>
              <a:t>wrong</a:t>
            </a:r>
            <a:r>
              <a:rPr b="0" i="0" lang="en" sz="2500" u="none" cap="none" strike="noStrike">
                <a:solidFill>
                  <a:srgbClr val="000000"/>
                </a:solidFill>
                <a:latin typeface="Arial"/>
                <a:ea typeface="Arial"/>
                <a:cs typeface="Arial"/>
                <a:sym typeface="Arial"/>
              </a:rPr>
              <a:t>?</a:t>
            </a:r>
            <a:endParaRPr/>
          </a:p>
          <a:p>
            <a:pPr indent="-342900" lvl="0" marL="342900" marR="0" rtl="0" algn="l">
              <a:spcBef>
                <a:spcPts val="0"/>
              </a:spcBef>
              <a:spcAft>
                <a:spcPts val="0"/>
              </a:spcAft>
              <a:buClr>
                <a:srgbClr val="000000"/>
              </a:buClr>
              <a:buSzPts val="2500"/>
              <a:buFont typeface="Arial"/>
              <a:buChar char="•"/>
            </a:pPr>
            <a:r>
              <a:rPr b="0" i="0" lang="en" sz="2500" u="none" cap="none" strike="noStrike">
                <a:solidFill>
                  <a:srgbClr val="000000"/>
                </a:solidFill>
                <a:latin typeface="Arial"/>
                <a:ea typeface="Arial"/>
                <a:cs typeface="Arial"/>
                <a:sym typeface="Arial"/>
              </a:rPr>
              <a:t>(FP + FN) / total = 15/165 = 0.09</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pic>
        <p:nvPicPr>
          <p:cNvPr descr="watermark.jpg" id="488" name="Google Shape;488;p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89" name="Google Shape;489;p5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490" name="Google Shape;490;p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91" name="Google Shape;491;p51"/>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492" name="Google Shape;492;p51"/>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493" name="Google Shape;493;p51"/>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494" name="Google Shape;494;p51"/>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495" name="Google Shape;495;p51"/>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496" name="Google Shape;496;p51"/>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497" name="Google Shape;497;p5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Confusion Matrix</a:t>
            </a:r>
            <a:endParaRPr sz="3000">
              <a:solidFill>
                <a:srgbClr val="2A3990"/>
              </a:solidFill>
              <a:latin typeface="Roboto"/>
              <a:ea typeface="Roboto"/>
              <a:cs typeface="Roboto"/>
              <a:sym typeface="Roboto"/>
            </a:endParaRPr>
          </a:p>
        </p:txBody>
      </p:sp>
      <p:pic>
        <p:nvPicPr>
          <p:cNvPr id="498" name="Google Shape;498;p51"/>
          <p:cNvPicPr preferRelativeResize="0"/>
          <p:nvPr/>
        </p:nvPicPr>
        <p:blipFill rotWithShape="1">
          <a:blip r:embed="rId4">
            <a:alphaModFix/>
          </a:blip>
          <a:srcRect b="0" l="0" r="0" t="0"/>
          <a:stretch/>
        </p:blipFill>
        <p:spPr>
          <a:xfrm>
            <a:off x="2230125" y="953250"/>
            <a:ext cx="4686300" cy="3514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pic>
        <p:nvPicPr>
          <p:cNvPr descr="watermark.jpg" id="503" name="Google Shape;503;p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504" name="Google Shape;504;p5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505" name="Google Shape;505;p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506" name="Google Shape;506;p52"/>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507" name="Google Shape;507;p52"/>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508" name="Google Shape;508;p52"/>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509" name="Google Shape;509;p52"/>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510" name="Google Shape;510;p52"/>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511" name="Google Shape;511;p52"/>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512" name="Google Shape;512;p5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513" name="Google Shape;513;p52"/>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Still confused on the confusion matrix?</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No problem! Check out the Wikipedia page for it, it has a really good diagram with all the formulas for all the metrics.</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Throughout the course, we’ll usually just print out metrics (e.g. accuracy).</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pic>
        <p:nvPicPr>
          <p:cNvPr descr="watermark.jpg" id="518" name="Google Shape;518;p5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519" name="Google Shape;519;p5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520" name="Google Shape;520;p5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521" name="Google Shape;521;p53"/>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522" name="Google Shape;522;p53"/>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523" name="Google Shape;523;p53"/>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524" name="Google Shape;524;p53"/>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525" name="Google Shape;525;p53"/>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526" name="Google Shape;526;p53"/>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527" name="Google Shape;527;p5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528" name="Google Shape;528;p53"/>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Binary classification has some of its own special classification metrics.</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These include visualizations of metrics from the confusion matrix.</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The Receiver Operator Curve (ROC) curve was developed during World War II to help analyze radar data.</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pic>
        <p:nvPicPr>
          <p:cNvPr descr="watermark.jpg" id="123" name="Google Shape;123;p27"/>
          <p:cNvPicPr preferRelativeResize="0"/>
          <p:nvPr/>
        </p:nvPicPr>
        <p:blipFill>
          <a:blip r:embed="rId3">
            <a:alphaModFix/>
          </a:blip>
          <a:stretch>
            <a:fillRect/>
          </a:stretch>
        </p:blipFill>
        <p:spPr>
          <a:xfrm>
            <a:off x="0" y="4494350"/>
            <a:ext cx="2315821" cy="649150"/>
          </a:xfrm>
          <a:prstGeom prst="rect">
            <a:avLst/>
          </a:prstGeom>
          <a:noFill/>
          <a:ln>
            <a:noFill/>
          </a:ln>
        </p:spPr>
      </p:pic>
      <p:sp>
        <p:nvSpPr>
          <p:cNvPr id="124" name="Google Shape;124;p2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25" name="Google Shape;125;p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26" name="Google Shape;126;p27"/>
          <p:cNvSpPr txBox="1"/>
          <p:nvPr/>
        </p:nvSpPr>
        <p:spPr>
          <a:xfrm>
            <a:off x="457200" y="1392825"/>
            <a:ext cx="8376600" cy="294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Sections 4-4.3 of </a:t>
            </a:r>
            <a:endParaRPr sz="3000">
              <a:latin typeface="Montserrat"/>
              <a:ea typeface="Montserrat"/>
              <a:cs typeface="Montserrat"/>
              <a:sym typeface="Montserrat"/>
            </a:endParaRPr>
          </a:p>
          <a:p>
            <a:pPr indent="0" lvl="0" marL="0" rtl="0" algn="ctr">
              <a:spcBef>
                <a:spcPts val="0"/>
              </a:spcBef>
              <a:spcAft>
                <a:spcPts val="0"/>
              </a:spcAft>
              <a:buNone/>
            </a:pPr>
            <a:r>
              <a:rPr b="1" lang="en" sz="3000">
                <a:latin typeface="Montserrat"/>
                <a:ea typeface="Montserrat"/>
                <a:cs typeface="Montserrat"/>
                <a:sym typeface="Montserrat"/>
              </a:rPr>
              <a:t>Introduction to Statistical Learning</a:t>
            </a:r>
            <a:endParaRPr b="1" sz="3000">
              <a:latin typeface="Montserrat"/>
              <a:ea typeface="Montserrat"/>
              <a:cs typeface="Montserrat"/>
              <a:sym typeface="Montserrat"/>
            </a:endParaRPr>
          </a:p>
          <a:p>
            <a:pPr indent="0" lvl="0" marL="0" rtl="0" algn="ctr">
              <a:spcBef>
                <a:spcPts val="0"/>
              </a:spcBef>
              <a:spcAft>
                <a:spcPts val="0"/>
              </a:spcAft>
              <a:buNone/>
            </a:pPr>
            <a:r>
              <a:rPr lang="en" sz="3000">
                <a:latin typeface="Montserrat"/>
                <a:ea typeface="Montserrat"/>
                <a:cs typeface="Montserrat"/>
                <a:sym typeface="Montserrat"/>
              </a:rPr>
              <a:t>By Gareth James, et al.</a:t>
            </a:r>
            <a:endParaRPr sz="3000">
              <a:latin typeface="Montserrat"/>
              <a:ea typeface="Montserrat"/>
              <a:cs typeface="Montserrat"/>
              <a:sym typeface="Montserrat"/>
            </a:endParaRPr>
          </a:p>
          <a:p>
            <a:pPr indent="0" lvl="0" marL="0" rtl="0" algn="ctr">
              <a:spcBef>
                <a:spcPts val="0"/>
              </a:spcBef>
              <a:spcAft>
                <a:spcPts val="0"/>
              </a:spcAft>
              <a:buNone/>
            </a:pPr>
            <a:r>
              <a:t/>
            </a:r>
            <a:endParaRPr sz="3000">
              <a:latin typeface="Roboto"/>
              <a:ea typeface="Roboto"/>
              <a:cs typeface="Roboto"/>
              <a:sym typeface="Roboto"/>
            </a:endParaRPr>
          </a:p>
        </p:txBody>
      </p:sp>
      <p:sp>
        <p:nvSpPr>
          <p:cNvPr id="127" name="Google Shape;127;p2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Reading Assignment</a:t>
            </a:r>
            <a:endParaRPr sz="3000">
              <a:solidFill>
                <a:srgbClr val="2A3990"/>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pic>
        <p:nvPicPr>
          <p:cNvPr descr="watermark.jpg" id="533" name="Google Shape;533;p5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534" name="Google Shape;534;p5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535" name="Google Shape;535;p5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536" name="Google Shape;536;p54"/>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537" name="Google Shape;537;p54"/>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538" name="Google Shape;538;p54"/>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539" name="Google Shape;539;p54"/>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540" name="Google Shape;540;p54"/>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541" name="Google Shape;541;p54"/>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542" name="Google Shape;542;p5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543" name="Google Shape;543;p54"/>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The ROC curve:</a:t>
            </a:r>
            <a:endParaRPr sz="2800">
              <a:solidFill>
                <a:srgbClr val="313131"/>
              </a:solidFill>
              <a:highlight>
                <a:schemeClr val="lt1"/>
              </a:highlight>
              <a:latin typeface="Montserrat"/>
              <a:ea typeface="Montserrat"/>
              <a:cs typeface="Montserrat"/>
              <a:sym typeface="Montserrat"/>
            </a:endParaRPr>
          </a:p>
        </p:txBody>
      </p:sp>
      <p:pic>
        <p:nvPicPr>
          <p:cNvPr id="544" name="Google Shape;544;p54"/>
          <p:cNvPicPr preferRelativeResize="0"/>
          <p:nvPr/>
        </p:nvPicPr>
        <p:blipFill>
          <a:blip r:embed="rId4">
            <a:alphaModFix/>
          </a:blip>
          <a:stretch>
            <a:fillRect/>
          </a:stretch>
        </p:blipFill>
        <p:spPr>
          <a:xfrm>
            <a:off x="2239615" y="1755625"/>
            <a:ext cx="4631260" cy="3339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pic>
        <p:nvPicPr>
          <p:cNvPr id="549" name="Google Shape;549;p55"/>
          <p:cNvPicPr preferRelativeResize="0"/>
          <p:nvPr/>
        </p:nvPicPr>
        <p:blipFill>
          <a:blip r:embed="rId3">
            <a:alphaModFix/>
          </a:blip>
          <a:stretch>
            <a:fillRect/>
          </a:stretch>
        </p:blipFill>
        <p:spPr>
          <a:xfrm>
            <a:off x="2046100" y="514100"/>
            <a:ext cx="4922776" cy="4927275"/>
          </a:xfrm>
          <a:prstGeom prst="rect">
            <a:avLst/>
          </a:prstGeom>
          <a:noFill/>
          <a:ln>
            <a:noFill/>
          </a:ln>
        </p:spPr>
      </p:pic>
      <p:pic>
        <p:nvPicPr>
          <p:cNvPr descr="watermark.jpg" id="550" name="Google Shape;550;p55"/>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551" name="Google Shape;551;p5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552" name="Google Shape;552;p55"/>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sp>
        <p:nvSpPr>
          <p:cNvPr id="553" name="Google Shape;553;p55"/>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554" name="Google Shape;554;p55"/>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555" name="Google Shape;555;p55"/>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556" name="Google Shape;556;p55"/>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557" name="Google Shape;557;p55"/>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558" name="Google Shape;558;p55"/>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559" name="Google Shape;559;p5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pic>
        <p:nvPicPr>
          <p:cNvPr descr="watermark.jpg" id="564" name="Google Shape;564;p5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565" name="Google Shape;565;p56"/>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566" name="Google Shape;566;p5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567" name="Google Shape;567;p56"/>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568" name="Google Shape;568;p56"/>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569" name="Google Shape;569;p56"/>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570" name="Google Shape;570;p56"/>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571" name="Google Shape;571;p56"/>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572" name="Google Shape;572;p56"/>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573" name="Google Shape;573;p56"/>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574" name="Google Shape;574;p56"/>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A full discussion of the ROC curve is beyond the scope of this course, but the reading assignment goes into much more detail.</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For now, you just need to know that the area under the curve is a metric for how well a model fit the data.</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pic>
        <p:nvPicPr>
          <p:cNvPr descr="watermark.jpg" id="579" name="Google Shape;579;p5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580" name="Google Shape;580;p5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581" name="Google Shape;581;p5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582" name="Google Shape;582;p57"/>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583" name="Google Shape;583;p57"/>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584" name="Google Shape;584;p57"/>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585" name="Google Shape;585;p57"/>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586" name="Google Shape;586;p57"/>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587" name="Google Shape;587;p57"/>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588" name="Google Shape;588;p5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Model Evaluation</a:t>
            </a:r>
            <a:endParaRPr sz="3000">
              <a:solidFill>
                <a:srgbClr val="2A3990"/>
              </a:solidFill>
              <a:latin typeface="Roboto"/>
              <a:ea typeface="Roboto"/>
              <a:cs typeface="Roboto"/>
              <a:sym typeface="Roboto"/>
            </a:endParaRPr>
          </a:p>
        </p:txBody>
      </p:sp>
      <p:sp>
        <p:nvSpPr>
          <p:cNvPr id="589" name="Google Shape;589;p57"/>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Let’s continue on exploring these concepts with a walk through of the documentation example </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We’ll also add some more stuff on evaluation to the example!</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3" name="Shape 593"/>
        <p:cNvGrpSpPr/>
        <p:nvPr/>
      </p:nvGrpSpPr>
      <p:grpSpPr>
        <a:xfrm>
          <a:off x="0" y="0"/>
          <a:ext cx="0" cy="0"/>
          <a:chOff x="0" y="0"/>
          <a:chExt cx="0" cy="0"/>
        </a:xfrm>
      </p:grpSpPr>
      <p:sp>
        <p:nvSpPr>
          <p:cNvPr id="594" name="Google Shape;594;p58"/>
          <p:cNvSpPr txBox="1"/>
          <p:nvPr>
            <p:ph type="ctrTitle"/>
          </p:nvPr>
        </p:nvSpPr>
        <p:spPr>
          <a:xfrm>
            <a:off x="136050" y="1545450"/>
            <a:ext cx="88719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Logistic Regression</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Documentation Example</a:t>
            </a:r>
            <a:endParaRPr b="1">
              <a:latin typeface="Montserrat"/>
              <a:ea typeface="Montserrat"/>
              <a:cs typeface="Montserrat"/>
              <a:sym typeface="Montserrat"/>
            </a:endParaRPr>
          </a:p>
        </p:txBody>
      </p:sp>
      <p:sp>
        <p:nvSpPr>
          <p:cNvPr id="595" name="Google Shape;595;p5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596" name="Google Shape;596;p5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97" name="Google Shape;597;p5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Google Shape;602;p5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03" name="Google Shape;603;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Let’s quickly walk through the documentation Logistic Regression example.</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After viewing this, you should begin to pick up on Spark’s pattern for machine learning syntax.</a:t>
            </a:r>
            <a:endParaRPr sz="3000">
              <a:latin typeface="Montserrat"/>
              <a:ea typeface="Montserrat"/>
              <a:cs typeface="Montserrat"/>
              <a:sym typeface="Montserrat"/>
            </a:endParaRPr>
          </a:p>
        </p:txBody>
      </p:sp>
      <p:pic>
        <p:nvPicPr>
          <p:cNvPr descr="watermark.jpg" id="604" name="Google Shape;604;p5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05" name="Google Shape;605;p5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sp>
        <p:nvSpPr>
          <p:cNvPr id="610" name="Google Shape;610;p6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11" name="Google Shape;611;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We will also introduce the concept of “Evaluators”.</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Evaluators behave similar to Machine Learning Algorithm objects, but are designed to take in evaluation DataFrames ~ </a:t>
            </a:r>
            <a:r>
              <a:rPr b="1" lang="en" sz="3000">
                <a:latin typeface="Montserrat"/>
                <a:ea typeface="Montserrat"/>
                <a:cs typeface="Montserrat"/>
                <a:sym typeface="Montserrat"/>
              </a:rPr>
              <a:t>model.evaluate(test_data)</a:t>
            </a:r>
            <a:endParaRPr b="1" sz="3000">
              <a:latin typeface="Montserrat"/>
              <a:ea typeface="Montserrat"/>
              <a:cs typeface="Montserrat"/>
              <a:sym typeface="Montserrat"/>
            </a:endParaRPr>
          </a:p>
        </p:txBody>
      </p:sp>
      <p:pic>
        <p:nvPicPr>
          <p:cNvPr descr="watermark.jpg" id="612" name="Google Shape;612;p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13" name="Google Shape;613;p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7" name="Shape 617"/>
        <p:cNvGrpSpPr/>
        <p:nvPr/>
      </p:nvGrpSpPr>
      <p:grpSpPr>
        <a:xfrm>
          <a:off x="0" y="0"/>
          <a:ext cx="0" cy="0"/>
          <a:chOff x="0" y="0"/>
          <a:chExt cx="0" cy="0"/>
        </a:xfrm>
      </p:grpSpPr>
      <p:sp>
        <p:nvSpPr>
          <p:cNvPr id="618" name="Google Shape;618;p6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19" name="Google Shape;619;p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Evaluators are technically still “experimental” according to the documentation, so use caution when using them for production code.</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But they have been a part of Spark since version 1.4 , so they have some stability.</a:t>
            </a:r>
            <a:endParaRPr sz="3000">
              <a:latin typeface="Montserrat"/>
              <a:ea typeface="Montserrat"/>
              <a:cs typeface="Montserrat"/>
              <a:sym typeface="Montserrat"/>
            </a:endParaRPr>
          </a:p>
        </p:txBody>
      </p:sp>
      <p:pic>
        <p:nvPicPr>
          <p:cNvPr descr="watermark.jpg" id="620" name="Google Shape;620;p6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21" name="Google Shape;621;p6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6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27" name="Google Shape;627;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 files for this lecture are</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Logistic_Regression_Example.ipynb</a:t>
            </a:r>
            <a:endParaRPr sz="3000">
              <a:latin typeface="Montserrat"/>
              <a:ea typeface="Montserrat"/>
              <a:cs typeface="Montserrat"/>
              <a:sym typeface="Montserrat"/>
            </a:endParaRPr>
          </a:p>
          <a:p>
            <a:pPr indent="-419100" lvl="1" marL="1371600" rtl="0" algn="l">
              <a:spcBef>
                <a:spcPts val="0"/>
              </a:spcBef>
              <a:spcAft>
                <a:spcPts val="0"/>
              </a:spcAft>
              <a:buSzPts val="3000"/>
              <a:buFont typeface="Montserrat"/>
              <a:buChar char="○"/>
            </a:pPr>
            <a:r>
              <a:rPr lang="en" sz="3000">
                <a:latin typeface="Montserrat"/>
                <a:ea typeface="Montserrat"/>
                <a:cs typeface="Montserrat"/>
                <a:sym typeface="Montserrat"/>
              </a:rPr>
              <a:t>sample_libsvm_data.txt</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Look under the Logistic Regression folder under the Machine Learning folder.</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All links we show can be found in the notebook.</a:t>
            </a:r>
            <a:endParaRPr sz="3000">
              <a:latin typeface="Montserrat"/>
              <a:ea typeface="Montserrat"/>
              <a:cs typeface="Montserrat"/>
              <a:sym typeface="Montserrat"/>
            </a:endParaRPr>
          </a:p>
        </p:txBody>
      </p:sp>
      <p:pic>
        <p:nvPicPr>
          <p:cNvPr descr="watermark.jpg" id="628" name="Google Shape;628;p6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29" name="Google Shape;629;p6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Google Shape;634;p6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35" name="Google Shape;635;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Let’s get started in a new notebook!</a:t>
            </a:r>
            <a:endParaRPr sz="3000">
              <a:latin typeface="Montserrat"/>
              <a:ea typeface="Montserrat"/>
              <a:cs typeface="Montserrat"/>
              <a:sym typeface="Montserrat"/>
            </a:endParaRPr>
          </a:p>
        </p:txBody>
      </p:sp>
      <p:pic>
        <p:nvPicPr>
          <p:cNvPr descr="watermark.jpg" id="636" name="Google Shape;636;p6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37" name="Google Shape;637;p6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133" name="Google Shape;133;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If you want to fully understand some of the concepts behind the evaluation methods and metrics behind classification, the reading is highly recommended!</a:t>
            </a:r>
            <a:endParaRPr sz="3000">
              <a:latin typeface="Montserrat"/>
              <a:ea typeface="Montserrat"/>
              <a:cs typeface="Montserrat"/>
              <a:sym typeface="Montserrat"/>
            </a:endParaRPr>
          </a:p>
        </p:txBody>
      </p:sp>
      <p:pic>
        <p:nvPicPr>
          <p:cNvPr descr="watermark.jpg" id="134" name="Google Shape;134;p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5" name="Google Shape;135;p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 name="Shape 641"/>
        <p:cNvGrpSpPr/>
        <p:nvPr/>
      </p:nvGrpSpPr>
      <p:grpSpPr>
        <a:xfrm>
          <a:off x="0" y="0"/>
          <a:ext cx="0" cy="0"/>
          <a:chOff x="0" y="0"/>
          <a:chExt cx="0" cy="0"/>
        </a:xfrm>
      </p:grpSpPr>
      <p:sp>
        <p:nvSpPr>
          <p:cNvPr id="642" name="Google Shape;642;p64"/>
          <p:cNvSpPr txBox="1"/>
          <p:nvPr>
            <p:ph type="ctrTitle"/>
          </p:nvPr>
        </p:nvSpPr>
        <p:spPr>
          <a:xfrm>
            <a:off x="136050" y="1489850"/>
            <a:ext cx="88719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Logistic Regression</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Code Along</a:t>
            </a:r>
            <a:endParaRPr b="1">
              <a:latin typeface="Montserrat"/>
              <a:ea typeface="Montserrat"/>
              <a:cs typeface="Montserrat"/>
              <a:sym typeface="Montserrat"/>
            </a:endParaRPr>
          </a:p>
        </p:txBody>
      </p:sp>
      <p:sp>
        <p:nvSpPr>
          <p:cNvPr id="643" name="Google Shape;643;p6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644" name="Google Shape;644;p6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45" name="Google Shape;645;p6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9" name="Shape 649"/>
        <p:cNvGrpSpPr/>
        <p:nvPr/>
      </p:nvGrpSpPr>
      <p:grpSpPr>
        <a:xfrm>
          <a:off x="0" y="0"/>
          <a:ext cx="0" cy="0"/>
          <a:chOff x="0" y="0"/>
          <a:chExt cx="0" cy="0"/>
        </a:xfrm>
      </p:grpSpPr>
      <p:sp>
        <p:nvSpPr>
          <p:cNvPr id="650" name="Google Shape;650;p6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51" name="Google Shape;651;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Let’s work through a “classic” classification example!</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The titanic dataset is a common exercise for classification in machine learning, there are lots of examples of it online for other machine learning libraries!</a:t>
            </a:r>
            <a:endParaRPr sz="3000">
              <a:latin typeface="Montserrat"/>
              <a:ea typeface="Montserrat"/>
              <a:cs typeface="Montserrat"/>
              <a:sym typeface="Montserrat"/>
            </a:endParaRPr>
          </a:p>
        </p:txBody>
      </p:sp>
      <p:pic>
        <p:nvPicPr>
          <p:cNvPr descr="watermark.jpg" id="652" name="Google Shape;652;p6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53" name="Google Shape;653;p6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7" name="Shape 657"/>
        <p:cNvGrpSpPr/>
        <p:nvPr/>
      </p:nvGrpSpPr>
      <p:grpSpPr>
        <a:xfrm>
          <a:off x="0" y="0"/>
          <a:ext cx="0" cy="0"/>
          <a:chOff x="0" y="0"/>
          <a:chExt cx="0" cy="0"/>
        </a:xfrm>
      </p:grpSpPr>
      <p:sp>
        <p:nvSpPr>
          <p:cNvPr id="658" name="Google Shape;658;p6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59" name="Google Shape;659;p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We’ll use it to attempt to predict what passengers survived the titanic crash based solely on passenger’s features (age, cabin, children, etc…)</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We will also explore a few more things!</a:t>
            </a:r>
            <a:endParaRPr sz="3000">
              <a:latin typeface="Montserrat"/>
              <a:ea typeface="Montserrat"/>
              <a:cs typeface="Montserrat"/>
              <a:sym typeface="Montserrat"/>
            </a:endParaRPr>
          </a:p>
        </p:txBody>
      </p:sp>
      <p:pic>
        <p:nvPicPr>
          <p:cNvPr descr="watermark.jpg" id="660" name="Google Shape;660;p6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61" name="Google Shape;661;p6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sp>
        <p:nvSpPr>
          <p:cNvPr id="666" name="Google Shape;666;p6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67" name="Google Shape;667;p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We’ll see some better ways to deal with categorical data through a two-step process.</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We will also show how to use pipelines to set stages and build models that can be easily used again!</a:t>
            </a:r>
            <a:endParaRPr sz="3000">
              <a:latin typeface="Montserrat"/>
              <a:ea typeface="Montserrat"/>
              <a:cs typeface="Montserrat"/>
              <a:sym typeface="Montserrat"/>
            </a:endParaRPr>
          </a:p>
        </p:txBody>
      </p:sp>
      <p:pic>
        <p:nvPicPr>
          <p:cNvPr descr="watermark.jpg" id="668" name="Google Shape;668;p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69" name="Google Shape;669;p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3" name="Shape 673"/>
        <p:cNvGrpSpPr/>
        <p:nvPr/>
      </p:nvGrpSpPr>
      <p:grpSpPr>
        <a:xfrm>
          <a:off x="0" y="0"/>
          <a:ext cx="0" cy="0"/>
          <a:chOff x="0" y="0"/>
          <a:chExt cx="0" cy="0"/>
        </a:xfrm>
      </p:grpSpPr>
      <p:sp>
        <p:nvSpPr>
          <p:cNvPr id="674" name="Google Shape;674;p6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75" name="Google Shape;675;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Our data will also have a lot of missing information, so we will need to deal with that as well.</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Let’s get started!</a:t>
            </a:r>
            <a:endParaRPr sz="3000">
              <a:latin typeface="Montserrat"/>
              <a:ea typeface="Montserrat"/>
              <a:cs typeface="Montserrat"/>
              <a:sym typeface="Montserrat"/>
            </a:endParaRPr>
          </a:p>
        </p:txBody>
      </p:sp>
      <p:pic>
        <p:nvPicPr>
          <p:cNvPr descr="watermark.jpg" id="676" name="Google Shape;676;p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77" name="Google Shape;677;p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1" name="Shape 681"/>
        <p:cNvGrpSpPr/>
        <p:nvPr/>
      </p:nvGrpSpPr>
      <p:grpSpPr>
        <a:xfrm>
          <a:off x="0" y="0"/>
          <a:ext cx="0" cy="0"/>
          <a:chOff x="0" y="0"/>
          <a:chExt cx="0" cy="0"/>
        </a:xfrm>
      </p:grpSpPr>
      <p:sp>
        <p:nvSpPr>
          <p:cNvPr id="682" name="Google Shape;682;p69"/>
          <p:cNvSpPr txBox="1"/>
          <p:nvPr>
            <p:ph type="ctrTitle"/>
          </p:nvPr>
        </p:nvSpPr>
        <p:spPr>
          <a:xfrm>
            <a:off x="311708" y="15454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Logistic Regression</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Consulting Project</a:t>
            </a:r>
            <a:endParaRPr b="1">
              <a:latin typeface="Montserrat"/>
              <a:ea typeface="Montserrat"/>
              <a:cs typeface="Montserrat"/>
              <a:sym typeface="Montserrat"/>
            </a:endParaRPr>
          </a:p>
        </p:txBody>
      </p:sp>
      <p:sp>
        <p:nvSpPr>
          <p:cNvPr id="683" name="Google Shape;683;p6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684" name="Google Shape;684;p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85" name="Google Shape;685;p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9" name="Shape 689"/>
        <p:cNvGrpSpPr/>
        <p:nvPr/>
      </p:nvGrpSpPr>
      <p:grpSpPr>
        <a:xfrm>
          <a:off x="0" y="0"/>
          <a:ext cx="0" cy="0"/>
          <a:chOff x="0" y="0"/>
          <a:chExt cx="0" cy="0"/>
        </a:xfrm>
      </p:grpSpPr>
      <p:sp>
        <p:nvSpPr>
          <p:cNvPr id="690" name="Google Shape;690;p7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91" name="Google Shape;691;p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You did such a great job on the previous consulting project that word is starting to spread about your abilities!</a:t>
            </a:r>
            <a:endParaRPr sz="3000">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latin typeface="Montserrat"/>
                <a:ea typeface="Montserrat"/>
                <a:cs typeface="Montserrat"/>
                <a:sym typeface="Montserrat"/>
              </a:rPr>
              <a:t>You’ve been contacted by a top marketing agency to help them out with customer churn!</a:t>
            </a:r>
            <a:endParaRPr sz="3000">
              <a:latin typeface="Montserrat"/>
              <a:ea typeface="Montserrat"/>
              <a:cs typeface="Montserrat"/>
              <a:sym typeface="Montserrat"/>
            </a:endParaRPr>
          </a:p>
        </p:txBody>
      </p:sp>
      <p:pic>
        <p:nvPicPr>
          <p:cNvPr descr="watermark.jpg" id="692" name="Google Shape;692;p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93" name="Google Shape;693;p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7" name="Shape 697"/>
        <p:cNvGrpSpPr/>
        <p:nvPr/>
      </p:nvGrpSpPr>
      <p:grpSpPr>
        <a:xfrm>
          <a:off x="0" y="0"/>
          <a:ext cx="0" cy="0"/>
          <a:chOff x="0" y="0"/>
          <a:chExt cx="0" cy="0"/>
        </a:xfrm>
      </p:grpSpPr>
      <p:sp>
        <p:nvSpPr>
          <p:cNvPr id="698" name="Google Shape;698;p7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699" name="Google Shape;699;p71"/>
          <p:cNvSpPr txBox="1"/>
          <p:nvPr>
            <p:ph idx="1" type="body"/>
          </p:nvPr>
        </p:nvSpPr>
        <p:spPr>
          <a:xfrm>
            <a:off x="311700" y="1070350"/>
            <a:ext cx="8520600" cy="34164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Montserrat"/>
              <a:buChar char="●"/>
            </a:pPr>
            <a:r>
              <a:rPr lang="en" sz="2800">
                <a:latin typeface="Montserrat"/>
                <a:ea typeface="Montserrat"/>
                <a:cs typeface="Montserrat"/>
                <a:sym typeface="Montserrat"/>
              </a:rPr>
              <a:t>You just landed in New York City!</a:t>
            </a:r>
            <a:endParaRPr sz="2800">
              <a:latin typeface="Montserrat"/>
              <a:ea typeface="Montserrat"/>
              <a:cs typeface="Montserrat"/>
              <a:sym typeface="Montserrat"/>
            </a:endParaRPr>
          </a:p>
        </p:txBody>
      </p:sp>
      <p:pic>
        <p:nvPicPr>
          <p:cNvPr descr="watermark.jpg" id="700" name="Google Shape;700;p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01" name="Google Shape;701;p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702" name="Google Shape;702;p71"/>
          <p:cNvPicPr preferRelativeResize="0"/>
          <p:nvPr/>
        </p:nvPicPr>
        <p:blipFill>
          <a:blip r:embed="rId4">
            <a:alphaModFix/>
          </a:blip>
          <a:stretch>
            <a:fillRect/>
          </a:stretch>
        </p:blipFill>
        <p:spPr>
          <a:xfrm>
            <a:off x="1437350" y="1670050"/>
            <a:ext cx="6166726" cy="30833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6" name="Shape 706"/>
        <p:cNvGrpSpPr/>
        <p:nvPr/>
      </p:nvGrpSpPr>
      <p:grpSpPr>
        <a:xfrm>
          <a:off x="0" y="0"/>
          <a:ext cx="0" cy="0"/>
          <a:chOff x="0" y="0"/>
          <a:chExt cx="0" cy="0"/>
        </a:xfrm>
      </p:grpSpPr>
      <p:sp>
        <p:nvSpPr>
          <p:cNvPr id="707" name="Google Shape;707;p7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08" name="Google Shape;708;p72"/>
          <p:cNvSpPr txBox="1"/>
          <p:nvPr>
            <p:ph idx="1" type="body"/>
          </p:nvPr>
        </p:nvSpPr>
        <p:spPr>
          <a:xfrm>
            <a:off x="311700" y="1070350"/>
            <a:ext cx="8520600" cy="34164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Montserrat"/>
              <a:buChar char="●"/>
            </a:pPr>
            <a:r>
              <a:rPr lang="en" sz="2800">
                <a:latin typeface="Montserrat"/>
                <a:ea typeface="Montserrat"/>
                <a:cs typeface="Montserrat"/>
                <a:sym typeface="Montserrat"/>
              </a:rPr>
              <a:t>You need to help out a marketing agency predict customer churn!</a:t>
            </a:r>
            <a:endParaRPr sz="2800">
              <a:latin typeface="Montserrat"/>
              <a:ea typeface="Montserrat"/>
              <a:cs typeface="Montserrat"/>
              <a:sym typeface="Montserrat"/>
            </a:endParaRPr>
          </a:p>
        </p:txBody>
      </p:sp>
      <p:pic>
        <p:nvPicPr>
          <p:cNvPr descr="watermark.jpg" id="709" name="Google Shape;709;p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10" name="Google Shape;710;p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711" name="Google Shape;711;p72"/>
          <p:cNvPicPr preferRelativeResize="0"/>
          <p:nvPr/>
        </p:nvPicPr>
        <p:blipFill>
          <a:blip r:embed="rId4">
            <a:alphaModFix/>
          </a:blip>
          <a:stretch>
            <a:fillRect/>
          </a:stretch>
        </p:blipFill>
        <p:spPr>
          <a:xfrm>
            <a:off x="3310727" y="2116627"/>
            <a:ext cx="2522550" cy="25225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5" name="Shape 715"/>
        <p:cNvGrpSpPr/>
        <p:nvPr/>
      </p:nvGrpSpPr>
      <p:grpSpPr>
        <a:xfrm>
          <a:off x="0" y="0"/>
          <a:ext cx="0" cy="0"/>
          <a:chOff x="0" y="0"/>
          <a:chExt cx="0" cy="0"/>
        </a:xfrm>
      </p:grpSpPr>
      <p:sp>
        <p:nvSpPr>
          <p:cNvPr id="716" name="Google Shape;716;p7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17" name="Google Shape;717;p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A marketing agency has many customers that use their service to produce ads for the client/customer websites. </a:t>
            </a:r>
            <a:endParaRPr sz="3000">
              <a:solidFill>
                <a:schemeClr val="dk1"/>
              </a:solidFill>
              <a:highlight>
                <a:srgbClr val="FFFFFF"/>
              </a:highlight>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They've noticed that they have quite a bit of churn in clients. </a:t>
            </a:r>
            <a:endParaRPr sz="3000">
              <a:latin typeface="Montserrat"/>
              <a:ea typeface="Montserrat"/>
              <a:cs typeface="Montserrat"/>
              <a:sym typeface="Montserrat"/>
            </a:endParaRPr>
          </a:p>
        </p:txBody>
      </p:sp>
      <p:pic>
        <p:nvPicPr>
          <p:cNvPr descr="watermark.jpg" id="718" name="Google Shape;718;p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19" name="Google Shape;719;p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pic>
        <p:nvPicPr>
          <p:cNvPr descr="watermark.jpg" id="140" name="Google Shape;140;p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41" name="Google Shape;141;p2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42" name="Google Shape;142;p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43" name="Google Shape;143;p29"/>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144" name="Google Shape;144;p29"/>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145" name="Google Shape;145;p29"/>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146" name="Google Shape;146;p29"/>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147" name="Google Shape;147;p29"/>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148" name="Google Shape;148;p29"/>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149" name="Google Shape;149;p2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150" name="Google Shape;150;p29"/>
          <p:cNvSpPr txBox="1"/>
          <p:nvPr/>
        </p:nvSpPr>
        <p:spPr>
          <a:xfrm>
            <a:off x="311700" y="1229975"/>
            <a:ext cx="8520600" cy="3339000"/>
          </a:xfrm>
          <a:prstGeom prst="rect">
            <a:avLst/>
          </a:prstGeom>
          <a:noFill/>
          <a:ln>
            <a:noFill/>
          </a:ln>
        </p:spPr>
        <p:txBody>
          <a:bodyPr anchorCtr="0" anchor="t" bIns="91425" lIns="91425" spcFirstLastPara="1" rIns="91425" wrap="square" tIns="91425">
            <a:noAutofit/>
          </a:bodyPr>
          <a:lstStyle/>
          <a:p>
            <a:pPr indent="-387350" lvl="0" marL="457200" rtl="0" algn="l">
              <a:lnSpc>
                <a:spcPct val="100000"/>
              </a:lnSpc>
              <a:spcBef>
                <a:spcPts val="0"/>
              </a:spcBef>
              <a:spcAft>
                <a:spcPts val="0"/>
              </a:spcAft>
              <a:buClr>
                <a:srgbClr val="313131"/>
              </a:buClr>
              <a:buSzPts val="2500"/>
              <a:buFont typeface="Roboto"/>
              <a:buChar char="●"/>
            </a:pPr>
            <a:r>
              <a:rPr lang="en" sz="2500">
                <a:solidFill>
                  <a:srgbClr val="313131"/>
                </a:solidFill>
                <a:highlight>
                  <a:schemeClr val="lt1"/>
                </a:highlight>
                <a:latin typeface="Montserrat"/>
                <a:ea typeface="Montserrat"/>
                <a:cs typeface="Montserrat"/>
                <a:sym typeface="Montserrat"/>
              </a:rPr>
              <a:t>We want to learn about Logistic Regression as a method for </a:t>
            </a:r>
            <a:r>
              <a:rPr b="1" lang="en" sz="2500">
                <a:solidFill>
                  <a:srgbClr val="313131"/>
                </a:solidFill>
                <a:highlight>
                  <a:schemeClr val="lt1"/>
                </a:highlight>
                <a:latin typeface="Montserrat"/>
                <a:ea typeface="Montserrat"/>
                <a:cs typeface="Montserrat"/>
                <a:sym typeface="Montserrat"/>
              </a:rPr>
              <a:t>Classification.</a:t>
            </a:r>
            <a:endParaRPr b="1" sz="2500">
              <a:solidFill>
                <a:srgbClr val="313131"/>
              </a:solidFill>
              <a:highlight>
                <a:schemeClr val="lt1"/>
              </a:highlight>
              <a:latin typeface="Montserrat"/>
              <a:ea typeface="Montserrat"/>
              <a:cs typeface="Montserrat"/>
              <a:sym typeface="Montserrat"/>
            </a:endParaRPr>
          </a:p>
          <a:p>
            <a:pPr indent="-387350" lvl="0" marL="457200" rtl="0" algn="l">
              <a:lnSpc>
                <a:spcPct val="100000"/>
              </a:lnSpc>
              <a:spcBef>
                <a:spcPts val="0"/>
              </a:spcBef>
              <a:spcAft>
                <a:spcPts val="0"/>
              </a:spcAft>
              <a:buClr>
                <a:srgbClr val="313131"/>
              </a:buClr>
              <a:buSzPts val="2500"/>
              <a:buFont typeface="Montserrat"/>
              <a:buChar char="●"/>
            </a:pPr>
            <a:r>
              <a:rPr lang="en" sz="2500">
                <a:solidFill>
                  <a:srgbClr val="313131"/>
                </a:solidFill>
                <a:highlight>
                  <a:schemeClr val="lt1"/>
                </a:highlight>
                <a:latin typeface="Montserrat"/>
                <a:ea typeface="Montserrat"/>
                <a:cs typeface="Montserrat"/>
                <a:sym typeface="Montserrat"/>
              </a:rPr>
              <a:t>Some examples of classification problems:</a:t>
            </a:r>
            <a:endParaRPr sz="2500">
              <a:solidFill>
                <a:srgbClr val="313131"/>
              </a:solidFill>
              <a:highlight>
                <a:schemeClr val="lt1"/>
              </a:highlight>
              <a:latin typeface="Montserrat"/>
              <a:ea typeface="Montserrat"/>
              <a:cs typeface="Montserrat"/>
              <a:sym typeface="Montserrat"/>
            </a:endParaRPr>
          </a:p>
          <a:p>
            <a:pPr indent="-387350" lvl="1" marL="914400" rtl="0" algn="l">
              <a:lnSpc>
                <a:spcPct val="100000"/>
              </a:lnSpc>
              <a:spcBef>
                <a:spcPts val="0"/>
              </a:spcBef>
              <a:spcAft>
                <a:spcPts val="0"/>
              </a:spcAft>
              <a:buClr>
                <a:srgbClr val="313131"/>
              </a:buClr>
              <a:buSzPts val="2500"/>
              <a:buFont typeface="Montserrat"/>
              <a:buChar char="○"/>
            </a:pPr>
            <a:r>
              <a:rPr lang="en" sz="2500">
                <a:solidFill>
                  <a:srgbClr val="313131"/>
                </a:solidFill>
                <a:highlight>
                  <a:schemeClr val="lt1"/>
                </a:highlight>
                <a:latin typeface="Montserrat"/>
                <a:ea typeface="Montserrat"/>
                <a:cs typeface="Montserrat"/>
                <a:sym typeface="Montserrat"/>
              </a:rPr>
              <a:t>Spam versus “Ham” emails</a:t>
            </a:r>
            <a:endParaRPr sz="2500">
              <a:solidFill>
                <a:srgbClr val="313131"/>
              </a:solidFill>
              <a:highlight>
                <a:schemeClr val="lt1"/>
              </a:highlight>
              <a:latin typeface="Montserrat"/>
              <a:ea typeface="Montserrat"/>
              <a:cs typeface="Montserrat"/>
              <a:sym typeface="Montserrat"/>
            </a:endParaRPr>
          </a:p>
          <a:p>
            <a:pPr indent="-387350" lvl="1" marL="914400" rtl="0" algn="l">
              <a:lnSpc>
                <a:spcPct val="100000"/>
              </a:lnSpc>
              <a:spcBef>
                <a:spcPts val="0"/>
              </a:spcBef>
              <a:spcAft>
                <a:spcPts val="0"/>
              </a:spcAft>
              <a:buClr>
                <a:srgbClr val="313131"/>
              </a:buClr>
              <a:buSzPts val="2500"/>
              <a:buFont typeface="Montserrat"/>
              <a:buChar char="○"/>
            </a:pPr>
            <a:r>
              <a:rPr lang="en" sz="2500">
                <a:solidFill>
                  <a:srgbClr val="313131"/>
                </a:solidFill>
                <a:highlight>
                  <a:schemeClr val="lt1"/>
                </a:highlight>
                <a:latin typeface="Montserrat"/>
                <a:ea typeface="Montserrat"/>
                <a:cs typeface="Montserrat"/>
                <a:sym typeface="Montserrat"/>
              </a:rPr>
              <a:t>Loan Default (yes/no)</a:t>
            </a:r>
            <a:endParaRPr sz="2500">
              <a:solidFill>
                <a:srgbClr val="313131"/>
              </a:solidFill>
              <a:highlight>
                <a:schemeClr val="lt1"/>
              </a:highlight>
              <a:latin typeface="Montserrat"/>
              <a:ea typeface="Montserrat"/>
              <a:cs typeface="Montserrat"/>
              <a:sym typeface="Montserrat"/>
            </a:endParaRPr>
          </a:p>
          <a:p>
            <a:pPr indent="-387350" lvl="1" marL="914400" rtl="0" algn="l">
              <a:lnSpc>
                <a:spcPct val="100000"/>
              </a:lnSpc>
              <a:spcBef>
                <a:spcPts val="0"/>
              </a:spcBef>
              <a:spcAft>
                <a:spcPts val="0"/>
              </a:spcAft>
              <a:buClr>
                <a:srgbClr val="313131"/>
              </a:buClr>
              <a:buSzPts val="2500"/>
              <a:buFont typeface="Montserrat"/>
              <a:buChar char="○"/>
            </a:pPr>
            <a:r>
              <a:rPr lang="en" sz="2500">
                <a:solidFill>
                  <a:srgbClr val="313131"/>
                </a:solidFill>
                <a:highlight>
                  <a:schemeClr val="lt1"/>
                </a:highlight>
                <a:latin typeface="Montserrat"/>
                <a:ea typeface="Montserrat"/>
                <a:cs typeface="Montserrat"/>
                <a:sym typeface="Montserrat"/>
              </a:rPr>
              <a:t>Disease Diagnosis</a:t>
            </a:r>
            <a:endParaRPr sz="2500">
              <a:solidFill>
                <a:srgbClr val="313131"/>
              </a:solidFill>
              <a:highlight>
                <a:schemeClr val="lt1"/>
              </a:highlight>
              <a:latin typeface="Montserrat"/>
              <a:ea typeface="Montserrat"/>
              <a:cs typeface="Montserrat"/>
              <a:sym typeface="Montserrat"/>
            </a:endParaRPr>
          </a:p>
          <a:p>
            <a:pPr indent="-387350" lvl="0" marL="457200" rtl="0" algn="l">
              <a:lnSpc>
                <a:spcPct val="100000"/>
              </a:lnSpc>
              <a:spcBef>
                <a:spcPts val="0"/>
              </a:spcBef>
              <a:spcAft>
                <a:spcPts val="0"/>
              </a:spcAft>
              <a:buClr>
                <a:srgbClr val="313131"/>
              </a:buClr>
              <a:buSzPts val="2500"/>
              <a:buFont typeface="Montserrat"/>
              <a:buChar char="●"/>
            </a:pPr>
            <a:r>
              <a:rPr lang="en" sz="2500">
                <a:solidFill>
                  <a:srgbClr val="313131"/>
                </a:solidFill>
                <a:highlight>
                  <a:schemeClr val="lt1"/>
                </a:highlight>
                <a:latin typeface="Montserrat"/>
                <a:ea typeface="Montserrat"/>
                <a:cs typeface="Montserrat"/>
                <a:sym typeface="Montserrat"/>
              </a:rPr>
              <a:t>Above were all examples of Binary Classification</a:t>
            </a:r>
            <a:endParaRPr sz="25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3" name="Shape 723"/>
        <p:cNvGrpSpPr/>
        <p:nvPr/>
      </p:nvGrpSpPr>
      <p:grpSpPr>
        <a:xfrm>
          <a:off x="0" y="0"/>
          <a:ext cx="0" cy="0"/>
          <a:chOff x="0" y="0"/>
          <a:chExt cx="0" cy="0"/>
        </a:xfrm>
      </p:grpSpPr>
      <p:sp>
        <p:nvSpPr>
          <p:cNvPr id="724" name="Google Shape;724;p7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25" name="Google Shape;725;p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They currently randomly assign account managers , but want you to create a machine learning model that will help predict which customers will churn (stop buying their service) so that they can correctly assign the customers most at risk to churn an account manager.</a:t>
            </a:r>
            <a:endParaRPr sz="3000">
              <a:latin typeface="Montserrat"/>
              <a:ea typeface="Montserrat"/>
              <a:cs typeface="Montserrat"/>
              <a:sym typeface="Montserrat"/>
            </a:endParaRPr>
          </a:p>
        </p:txBody>
      </p:sp>
      <p:pic>
        <p:nvPicPr>
          <p:cNvPr descr="watermark.jpg" id="726" name="Google Shape;726;p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27" name="Google Shape;727;p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Google Shape;732;p7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33" name="Google Shape;733;p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Luckily they have some historical data, can you help them out?</a:t>
            </a:r>
            <a:endParaRPr sz="3000">
              <a:solidFill>
                <a:schemeClr val="dk1"/>
              </a:solidFill>
              <a:highlight>
                <a:srgbClr val="FFFFFF"/>
              </a:highlight>
              <a:latin typeface="Montserrat"/>
              <a:ea typeface="Montserrat"/>
              <a:cs typeface="Montserrat"/>
              <a:sym typeface="Montserrat"/>
            </a:endParaRPr>
          </a:p>
          <a:p>
            <a:pPr indent="-419100" lvl="0" marL="457200" rtl="0" algn="l">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 Create a classification algorithm that will help classify whether or not a customer churned. </a:t>
            </a:r>
            <a:endParaRPr sz="3000">
              <a:latin typeface="Montserrat"/>
              <a:ea typeface="Montserrat"/>
              <a:cs typeface="Montserrat"/>
              <a:sym typeface="Montserrat"/>
            </a:endParaRPr>
          </a:p>
        </p:txBody>
      </p:sp>
      <p:pic>
        <p:nvPicPr>
          <p:cNvPr descr="watermark.jpg" id="734" name="Google Shape;734;p7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35" name="Google Shape;735;p7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9" name="Shape 739"/>
        <p:cNvGrpSpPr/>
        <p:nvPr/>
      </p:nvGrpSpPr>
      <p:grpSpPr>
        <a:xfrm>
          <a:off x="0" y="0"/>
          <a:ext cx="0" cy="0"/>
          <a:chOff x="0" y="0"/>
          <a:chExt cx="0" cy="0"/>
        </a:xfrm>
      </p:grpSpPr>
      <p:sp>
        <p:nvSpPr>
          <p:cNvPr id="740" name="Google Shape;740;p7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41" name="Google Shape;741;p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Then the company can test this against incoming data for future customers to predict which customers will churn and assign them an account manager.</a:t>
            </a:r>
            <a:endParaRPr sz="3000">
              <a:latin typeface="Montserrat"/>
              <a:ea typeface="Montserrat"/>
              <a:cs typeface="Montserrat"/>
              <a:sym typeface="Montserrat"/>
            </a:endParaRPr>
          </a:p>
        </p:txBody>
      </p:sp>
      <p:pic>
        <p:nvPicPr>
          <p:cNvPr descr="watermark.jpg" id="742" name="Google Shape;742;p7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43" name="Google Shape;743;p7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7" name="Shape 747"/>
        <p:cNvGrpSpPr/>
        <p:nvPr/>
      </p:nvGrpSpPr>
      <p:grpSpPr>
        <a:xfrm>
          <a:off x="0" y="0"/>
          <a:ext cx="0" cy="0"/>
          <a:chOff x="0" y="0"/>
          <a:chExt cx="0" cy="0"/>
        </a:xfrm>
      </p:grpSpPr>
      <p:sp>
        <p:nvSpPr>
          <p:cNvPr id="748" name="Google Shape;748;p7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49" name="Google Shape;749;p77"/>
          <p:cNvSpPr txBox="1"/>
          <p:nvPr>
            <p:ph idx="1" type="body"/>
          </p:nvPr>
        </p:nvSpPr>
        <p:spPr>
          <a:xfrm>
            <a:off x="311700" y="1152475"/>
            <a:ext cx="88323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The data is under customer_churn.csv</a:t>
            </a:r>
            <a:endParaRPr sz="3000">
              <a:solidFill>
                <a:schemeClr val="dk1"/>
              </a:solidFill>
              <a:highlight>
                <a:srgbClr val="FFFFFF"/>
              </a:highlight>
              <a:latin typeface="Montserrat"/>
              <a:ea typeface="Montserrat"/>
              <a:cs typeface="Montserrat"/>
              <a:sym typeface="Montserrat"/>
            </a:endParaRPr>
          </a:p>
          <a:p>
            <a:pPr indent="-419100" lvl="0" marL="457200" rtl="0" algn="l">
              <a:spcBef>
                <a:spcPts val="0"/>
              </a:spcBef>
              <a:spcAft>
                <a:spcPts val="0"/>
              </a:spcAft>
              <a:buClr>
                <a:schemeClr val="dk1"/>
              </a:buClr>
              <a:buSzPts val="3000"/>
              <a:buFont typeface="Montserrat"/>
              <a:buChar char="●"/>
            </a:pPr>
            <a:r>
              <a:rPr lang="en" sz="3000">
                <a:solidFill>
                  <a:schemeClr val="dk1"/>
                </a:solidFill>
                <a:highlight>
                  <a:srgbClr val="FFFFFF"/>
                </a:highlight>
                <a:latin typeface="Montserrat"/>
                <a:ea typeface="Montserrat"/>
                <a:cs typeface="Montserrat"/>
                <a:sym typeface="Montserrat"/>
              </a:rPr>
              <a:t>Let’s quickly go over the data and what your main task is.</a:t>
            </a:r>
            <a:endParaRPr sz="3000">
              <a:solidFill>
                <a:schemeClr val="dk1"/>
              </a:solidFill>
              <a:highlight>
                <a:srgbClr val="FFFFFF"/>
              </a:highlight>
              <a:latin typeface="Montserrat"/>
              <a:ea typeface="Montserrat"/>
              <a:cs typeface="Montserrat"/>
              <a:sym typeface="Montserrat"/>
            </a:endParaRPr>
          </a:p>
          <a:p>
            <a:pPr indent="0" lvl="0" marL="0" rtl="0" algn="l">
              <a:spcBef>
                <a:spcPts val="1600"/>
              </a:spcBef>
              <a:spcAft>
                <a:spcPts val="1600"/>
              </a:spcAft>
              <a:buNone/>
            </a:pPr>
            <a:r>
              <a:t/>
            </a:r>
            <a:endParaRPr sz="3000">
              <a:solidFill>
                <a:schemeClr val="dk1"/>
              </a:solidFill>
              <a:highlight>
                <a:srgbClr val="FFFFFF"/>
              </a:highlight>
              <a:latin typeface="Montserrat"/>
              <a:ea typeface="Montserrat"/>
              <a:cs typeface="Montserrat"/>
              <a:sym typeface="Montserrat"/>
            </a:endParaRPr>
          </a:p>
        </p:txBody>
      </p:sp>
      <p:pic>
        <p:nvPicPr>
          <p:cNvPr descr="watermark.jpg" id="750" name="Google Shape;750;p7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51" name="Google Shape;751;p7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5" name="Shape 755"/>
        <p:cNvGrpSpPr/>
        <p:nvPr/>
      </p:nvGrpSpPr>
      <p:grpSpPr>
        <a:xfrm>
          <a:off x="0" y="0"/>
          <a:ext cx="0" cy="0"/>
          <a:chOff x="0" y="0"/>
          <a:chExt cx="0" cy="0"/>
        </a:xfrm>
      </p:grpSpPr>
      <p:sp>
        <p:nvSpPr>
          <p:cNvPr id="756" name="Google Shape;756;p7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57" name="Google Shape;757;p78"/>
          <p:cNvSpPr txBox="1"/>
          <p:nvPr>
            <p:ph idx="1" type="body"/>
          </p:nvPr>
        </p:nvSpPr>
        <p:spPr>
          <a:xfrm>
            <a:off x="152400" y="1011875"/>
            <a:ext cx="8991600" cy="3740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000">
                <a:solidFill>
                  <a:schemeClr val="dk1"/>
                </a:solidFill>
                <a:highlight>
                  <a:srgbClr val="FFFFFF"/>
                </a:highlight>
                <a:latin typeface="Inconsolata"/>
                <a:ea typeface="Inconsolata"/>
                <a:cs typeface="Inconsolata"/>
                <a:sym typeface="Inconsolata"/>
              </a:rPr>
              <a:t>Name </a:t>
            </a:r>
            <a:r>
              <a:rPr lang="en" sz="2000">
                <a:solidFill>
                  <a:schemeClr val="dk1"/>
                </a:solidFill>
                <a:highlight>
                  <a:srgbClr val="FFFFFF"/>
                </a:highlight>
                <a:latin typeface="Inconsolata"/>
                <a:ea typeface="Inconsolata"/>
                <a:cs typeface="Inconsolata"/>
                <a:sym typeface="Inconsolata"/>
              </a:rPr>
              <a:t>: Name of the latest contact at Company</a:t>
            </a:r>
            <a:br>
              <a:rPr lang="en" sz="2000">
                <a:solidFill>
                  <a:schemeClr val="dk1"/>
                </a:solidFill>
                <a:highlight>
                  <a:srgbClr val="FFFFFF"/>
                </a:highlight>
                <a:latin typeface="Inconsolata"/>
                <a:ea typeface="Inconsolata"/>
                <a:cs typeface="Inconsolata"/>
                <a:sym typeface="Inconsolata"/>
              </a:rPr>
            </a:br>
            <a:r>
              <a:rPr b="1" lang="en" sz="2000">
                <a:solidFill>
                  <a:schemeClr val="dk1"/>
                </a:solidFill>
                <a:highlight>
                  <a:srgbClr val="FFFFFF"/>
                </a:highlight>
                <a:latin typeface="Inconsolata"/>
                <a:ea typeface="Inconsolata"/>
                <a:cs typeface="Inconsolata"/>
                <a:sym typeface="Inconsolata"/>
              </a:rPr>
              <a:t>Age:</a:t>
            </a:r>
            <a:r>
              <a:rPr lang="en" sz="2000">
                <a:solidFill>
                  <a:schemeClr val="dk1"/>
                </a:solidFill>
                <a:highlight>
                  <a:srgbClr val="FFFFFF"/>
                </a:highlight>
                <a:latin typeface="Inconsolata"/>
                <a:ea typeface="Inconsolata"/>
                <a:cs typeface="Inconsolata"/>
                <a:sym typeface="Inconsolata"/>
              </a:rPr>
              <a:t> Customer Age</a:t>
            </a:r>
            <a:br>
              <a:rPr lang="en" sz="2000">
                <a:solidFill>
                  <a:schemeClr val="dk1"/>
                </a:solidFill>
                <a:highlight>
                  <a:srgbClr val="FFFFFF"/>
                </a:highlight>
                <a:latin typeface="Inconsolata"/>
                <a:ea typeface="Inconsolata"/>
                <a:cs typeface="Inconsolata"/>
                <a:sym typeface="Inconsolata"/>
              </a:rPr>
            </a:br>
            <a:r>
              <a:rPr b="1" lang="en" sz="2000">
                <a:solidFill>
                  <a:schemeClr val="dk1"/>
                </a:solidFill>
                <a:highlight>
                  <a:srgbClr val="FFFFFF"/>
                </a:highlight>
                <a:latin typeface="Inconsolata"/>
                <a:ea typeface="Inconsolata"/>
                <a:cs typeface="Inconsolata"/>
                <a:sym typeface="Inconsolata"/>
              </a:rPr>
              <a:t>Total_Purchase</a:t>
            </a:r>
            <a:r>
              <a:rPr lang="en" sz="2000">
                <a:solidFill>
                  <a:schemeClr val="dk1"/>
                </a:solidFill>
                <a:highlight>
                  <a:srgbClr val="FFFFFF"/>
                </a:highlight>
                <a:latin typeface="Inconsolata"/>
                <a:ea typeface="Inconsolata"/>
                <a:cs typeface="Inconsolata"/>
                <a:sym typeface="Inconsolata"/>
              </a:rPr>
              <a:t>: Total Ads Purchased</a:t>
            </a:r>
            <a:br>
              <a:rPr lang="en" sz="2000">
                <a:solidFill>
                  <a:schemeClr val="dk1"/>
                </a:solidFill>
                <a:highlight>
                  <a:srgbClr val="FFFFFF"/>
                </a:highlight>
                <a:latin typeface="Inconsolata"/>
                <a:ea typeface="Inconsolata"/>
                <a:cs typeface="Inconsolata"/>
                <a:sym typeface="Inconsolata"/>
              </a:rPr>
            </a:br>
            <a:r>
              <a:rPr b="1" lang="en" sz="2000">
                <a:solidFill>
                  <a:schemeClr val="dk1"/>
                </a:solidFill>
                <a:highlight>
                  <a:srgbClr val="FFFFFF"/>
                </a:highlight>
                <a:latin typeface="Inconsolata"/>
                <a:ea typeface="Inconsolata"/>
                <a:cs typeface="Inconsolata"/>
                <a:sym typeface="Inconsolata"/>
              </a:rPr>
              <a:t>Account_Manager</a:t>
            </a:r>
            <a:r>
              <a:rPr lang="en" sz="2000">
                <a:solidFill>
                  <a:schemeClr val="dk1"/>
                </a:solidFill>
                <a:highlight>
                  <a:srgbClr val="FFFFFF"/>
                </a:highlight>
                <a:latin typeface="Inconsolata"/>
                <a:ea typeface="Inconsolata"/>
                <a:cs typeface="Inconsolata"/>
                <a:sym typeface="Inconsolata"/>
              </a:rPr>
              <a:t>: Binary 0=No manager, 1= Account manager assigned</a:t>
            </a:r>
            <a:br>
              <a:rPr lang="en" sz="2000">
                <a:solidFill>
                  <a:schemeClr val="dk1"/>
                </a:solidFill>
                <a:highlight>
                  <a:srgbClr val="FFFFFF"/>
                </a:highlight>
                <a:latin typeface="Inconsolata"/>
                <a:ea typeface="Inconsolata"/>
                <a:cs typeface="Inconsolata"/>
                <a:sym typeface="Inconsolata"/>
              </a:rPr>
            </a:br>
            <a:r>
              <a:rPr b="1" lang="en" sz="2000">
                <a:solidFill>
                  <a:schemeClr val="dk1"/>
                </a:solidFill>
                <a:highlight>
                  <a:srgbClr val="FFFFFF"/>
                </a:highlight>
                <a:latin typeface="Inconsolata"/>
                <a:ea typeface="Inconsolata"/>
                <a:cs typeface="Inconsolata"/>
                <a:sym typeface="Inconsolata"/>
              </a:rPr>
              <a:t>Years</a:t>
            </a:r>
            <a:r>
              <a:rPr lang="en" sz="2000">
                <a:solidFill>
                  <a:schemeClr val="dk1"/>
                </a:solidFill>
                <a:highlight>
                  <a:srgbClr val="FFFFFF"/>
                </a:highlight>
                <a:latin typeface="Inconsolata"/>
                <a:ea typeface="Inconsolata"/>
                <a:cs typeface="Inconsolata"/>
                <a:sym typeface="Inconsolata"/>
              </a:rPr>
              <a:t>: Total Years as a customer</a:t>
            </a:r>
            <a:br>
              <a:rPr lang="en" sz="2000">
                <a:solidFill>
                  <a:schemeClr val="dk1"/>
                </a:solidFill>
                <a:highlight>
                  <a:srgbClr val="FFFFFF"/>
                </a:highlight>
                <a:latin typeface="Inconsolata"/>
                <a:ea typeface="Inconsolata"/>
                <a:cs typeface="Inconsolata"/>
                <a:sym typeface="Inconsolata"/>
              </a:rPr>
            </a:br>
            <a:r>
              <a:rPr b="1" lang="en" sz="2000">
                <a:solidFill>
                  <a:schemeClr val="dk1"/>
                </a:solidFill>
                <a:highlight>
                  <a:srgbClr val="FFFFFF"/>
                </a:highlight>
                <a:latin typeface="Inconsolata"/>
                <a:ea typeface="Inconsolata"/>
                <a:cs typeface="Inconsolata"/>
                <a:sym typeface="Inconsolata"/>
              </a:rPr>
              <a:t>Num_sites:</a:t>
            </a:r>
            <a:r>
              <a:rPr lang="en" sz="2000">
                <a:solidFill>
                  <a:schemeClr val="dk1"/>
                </a:solidFill>
                <a:highlight>
                  <a:srgbClr val="FFFFFF"/>
                </a:highlight>
                <a:latin typeface="Inconsolata"/>
                <a:ea typeface="Inconsolata"/>
                <a:cs typeface="Inconsolata"/>
                <a:sym typeface="Inconsolata"/>
              </a:rPr>
              <a:t> Number of websites that use the service.</a:t>
            </a:r>
            <a:br>
              <a:rPr lang="en" sz="2000">
                <a:solidFill>
                  <a:schemeClr val="dk1"/>
                </a:solidFill>
                <a:highlight>
                  <a:srgbClr val="FFFFFF"/>
                </a:highlight>
                <a:latin typeface="Inconsolata"/>
                <a:ea typeface="Inconsolata"/>
                <a:cs typeface="Inconsolata"/>
                <a:sym typeface="Inconsolata"/>
              </a:rPr>
            </a:br>
            <a:r>
              <a:rPr b="1" lang="en" sz="2000">
                <a:solidFill>
                  <a:schemeClr val="dk1"/>
                </a:solidFill>
                <a:highlight>
                  <a:srgbClr val="FFFFFF"/>
                </a:highlight>
                <a:latin typeface="Inconsolata"/>
                <a:ea typeface="Inconsolata"/>
                <a:cs typeface="Inconsolata"/>
                <a:sym typeface="Inconsolata"/>
              </a:rPr>
              <a:t>Onboard_date:</a:t>
            </a:r>
            <a:r>
              <a:rPr lang="en" sz="2000">
                <a:solidFill>
                  <a:schemeClr val="dk1"/>
                </a:solidFill>
                <a:highlight>
                  <a:srgbClr val="FFFFFF"/>
                </a:highlight>
                <a:latin typeface="Inconsolata"/>
                <a:ea typeface="Inconsolata"/>
                <a:cs typeface="Inconsolata"/>
                <a:sym typeface="Inconsolata"/>
              </a:rPr>
              <a:t> Date that the name of the latest contact was onboarded</a:t>
            </a:r>
            <a:br>
              <a:rPr lang="en" sz="2000">
                <a:solidFill>
                  <a:schemeClr val="dk1"/>
                </a:solidFill>
                <a:highlight>
                  <a:srgbClr val="FFFFFF"/>
                </a:highlight>
                <a:latin typeface="Inconsolata"/>
                <a:ea typeface="Inconsolata"/>
                <a:cs typeface="Inconsolata"/>
                <a:sym typeface="Inconsolata"/>
              </a:rPr>
            </a:br>
            <a:r>
              <a:rPr b="1" lang="en" sz="2000">
                <a:solidFill>
                  <a:schemeClr val="dk1"/>
                </a:solidFill>
                <a:highlight>
                  <a:srgbClr val="FFFFFF"/>
                </a:highlight>
                <a:latin typeface="Inconsolata"/>
                <a:ea typeface="Inconsolata"/>
                <a:cs typeface="Inconsolata"/>
                <a:sym typeface="Inconsolata"/>
              </a:rPr>
              <a:t>Location:</a:t>
            </a:r>
            <a:r>
              <a:rPr lang="en" sz="2000">
                <a:solidFill>
                  <a:schemeClr val="dk1"/>
                </a:solidFill>
                <a:highlight>
                  <a:srgbClr val="FFFFFF"/>
                </a:highlight>
                <a:latin typeface="Inconsolata"/>
                <a:ea typeface="Inconsolata"/>
                <a:cs typeface="Inconsolata"/>
                <a:sym typeface="Inconsolata"/>
              </a:rPr>
              <a:t> Client HQ Address</a:t>
            </a:r>
            <a:br>
              <a:rPr lang="en" sz="2000">
                <a:solidFill>
                  <a:schemeClr val="dk1"/>
                </a:solidFill>
                <a:highlight>
                  <a:srgbClr val="FFFFFF"/>
                </a:highlight>
                <a:latin typeface="Inconsolata"/>
                <a:ea typeface="Inconsolata"/>
                <a:cs typeface="Inconsolata"/>
                <a:sym typeface="Inconsolata"/>
              </a:rPr>
            </a:br>
            <a:r>
              <a:rPr b="1" lang="en" sz="2000">
                <a:solidFill>
                  <a:schemeClr val="dk1"/>
                </a:solidFill>
                <a:highlight>
                  <a:srgbClr val="FFFFFF"/>
                </a:highlight>
                <a:latin typeface="Inconsolata"/>
                <a:ea typeface="Inconsolata"/>
                <a:cs typeface="Inconsolata"/>
                <a:sym typeface="Inconsolata"/>
              </a:rPr>
              <a:t>Company:</a:t>
            </a:r>
            <a:r>
              <a:rPr lang="en" sz="2000">
                <a:solidFill>
                  <a:schemeClr val="dk1"/>
                </a:solidFill>
                <a:highlight>
                  <a:srgbClr val="FFFFFF"/>
                </a:highlight>
                <a:latin typeface="Inconsolata"/>
                <a:ea typeface="Inconsolata"/>
                <a:cs typeface="Inconsolata"/>
                <a:sym typeface="Inconsolata"/>
              </a:rPr>
              <a:t> Name of Client Company</a:t>
            </a:r>
            <a:endParaRPr sz="2000">
              <a:solidFill>
                <a:schemeClr val="dk1"/>
              </a:solidFill>
              <a:highlight>
                <a:srgbClr val="FFFFFF"/>
              </a:highlight>
              <a:latin typeface="Inconsolata"/>
              <a:ea typeface="Inconsolata"/>
              <a:cs typeface="Inconsolata"/>
              <a:sym typeface="Inconsolata"/>
            </a:endParaRPr>
          </a:p>
          <a:p>
            <a:pPr indent="0" lvl="0" marL="0" rtl="0" algn="l">
              <a:lnSpc>
                <a:spcPct val="100000"/>
              </a:lnSpc>
              <a:spcBef>
                <a:spcPts val="1600"/>
              </a:spcBef>
              <a:spcAft>
                <a:spcPts val="0"/>
              </a:spcAft>
              <a:buNone/>
            </a:pPr>
            <a:r>
              <a:rPr b="1" lang="en" sz="2000">
                <a:solidFill>
                  <a:schemeClr val="dk1"/>
                </a:solidFill>
                <a:highlight>
                  <a:srgbClr val="FFFFFF"/>
                </a:highlight>
                <a:latin typeface="Inconsolata"/>
                <a:ea typeface="Inconsolata"/>
                <a:cs typeface="Inconsolata"/>
                <a:sym typeface="Inconsolata"/>
              </a:rPr>
              <a:t>Churn:</a:t>
            </a:r>
            <a:r>
              <a:rPr lang="en" sz="2000">
                <a:solidFill>
                  <a:schemeClr val="dk1"/>
                </a:solidFill>
                <a:highlight>
                  <a:srgbClr val="FFFFFF"/>
                </a:highlight>
                <a:latin typeface="Inconsolata"/>
                <a:ea typeface="Inconsolata"/>
                <a:cs typeface="Inconsolata"/>
                <a:sym typeface="Inconsolata"/>
              </a:rPr>
              <a:t> 0 or 1 indicating whether customer has churned.</a:t>
            </a:r>
            <a:endParaRPr sz="2000">
              <a:solidFill>
                <a:schemeClr val="dk1"/>
              </a:solidFill>
              <a:highlight>
                <a:srgbClr val="FFFFFF"/>
              </a:highlight>
              <a:latin typeface="Inconsolata"/>
              <a:ea typeface="Inconsolata"/>
              <a:cs typeface="Inconsolata"/>
              <a:sym typeface="Inconsolata"/>
            </a:endParaRPr>
          </a:p>
          <a:p>
            <a:pPr indent="0" lvl="0" marL="0" rtl="0" algn="l">
              <a:lnSpc>
                <a:spcPct val="100000"/>
              </a:lnSpc>
              <a:spcBef>
                <a:spcPts val="1600"/>
              </a:spcBef>
              <a:spcAft>
                <a:spcPts val="0"/>
              </a:spcAft>
              <a:buNone/>
            </a:pPr>
            <a:r>
              <a:t/>
            </a:r>
            <a:endParaRPr sz="2000">
              <a:solidFill>
                <a:schemeClr val="dk1"/>
              </a:solidFill>
              <a:highlight>
                <a:srgbClr val="FFFFFF"/>
              </a:highlight>
              <a:latin typeface="Inconsolata"/>
              <a:ea typeface="Inconsolata"/>
              <a:cs typeface="Inconsolata"/>
              <a:sym typeface="Inconsolata"/>
            </a:endParaRPr>
          </a:p>
          <a:p>
            <a:pPr indent="0" lvl="0" marL="0" rtl="0" algn="l">
              <a:spcBef>
                <a:spcPts val="1600"/>
              </a:spcBef>
              <a:spcAft>
                <a:spcPts val="1600"/>
              </a:spcAft>
              <a:buNone/>
            </a:pPr>
            <a:r>
              <a:t/>
            </a:r>
            <a:endParaRPr sz="3000">
              <a:solidFill>
                <a:schemeClr val="dk1"/>
              </a:solidFill>
              <a:highlight>
                <a:srgbClr val="FFFFFF"/>
              </a:highlight>
              <a:latin typeface="Inconsolata"/>
              <a:ea typeface="Inconsolata"/>
              <a:cs typeface="Inconsolata"/>
              <a:sym typeface="Inconsolata"/>
            </a:endParaRPr>
          </a:p>
        </p:txBody>
      </p:sp>
      <p:pic>
        <p:nvPicPr>
          <p:cNvPr descr="watermark.jpg" id="758" name="Google Shape;758;p7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59" name="Google Shape;759;p7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3" name="Shape 763"/>
        <p:cNvGrpSpPr/>
        <p:nvPr/>
      </p:nvGrpSpPr>
      <p:grpSpPr>
        <a:xfrm>
          <a:off x="0" y="0"/>
          <a:ext cx="0" cy="0"/>
          <a:chOff x="0" y="0"/>
          <a:chExt cx="0" cy="0"/>
        </a:xfrm>
      </p:grpSpPr>
      <p:sp>
        <p:nvSpPr>
          <p:cNvPr id="764" name="Google Shape;764;p7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65" name="Google Shape;765;p79"/>
          <p:cNvSpPr txBox="1"/>
          <p:nvPr>
            <p:ph idx="1" type="body"/>
          </p:nvPr>
        </p:nvSpPr>
        <p:spPr>
          <a:xfrm>
            <a:off x="311700" y="1152475"/>
            <a:ext cx="88323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chemeClr val="dk1"/>
              </a:buClr>
              <a:buSzPts val="3000"/>
              <a:buFont typeface="Montserrat"/>
              <a:buChar char="●"/>
            </a:pPr>
            <a:r>
              <a:rPr lang="en" sz="3000">
                <a:solidFill>
                  <a:schemeClr val="dk1"/>
                </a:solidFill>
                <a:highlight>
                  <a:srgbClr val="FFFFFF"/>
                </a:highlight>
                <a:latin typeface="Montserrat"/>
                <a:ea typeface="Montserrat"/>
                <a:cs typeface="Montserrat"/>
                <a:sym typeface="Montserrat"/>
              </a:rPr>
              <a:t>Your goal is to create a model that can predict whether a customer will churn (0 or 1) based off the features.</a:t>
            </a:r>
            <a:endParaRPr sz="3000">
              <a:solidFill>
                <a:schemeClr val="dk1"/>
              </a:solidFill>
              <a:highlight>
                <a:srgbClr val="FFFFFF"/>
              </a:highlight>
              <a:latin typeface="Montserrat"/>
              <a:ea typeface="Montserrat"/>
              <a:cs typeface="Montserrat"/>
              <a:sym typeface="Montserrat"/>
            </a:endParaRPr>
          </a:p>
          <a:p>
            <a:pPr indent="-419100" lvl="0" marL="457200" rtl="0" algn="l">
              <a:spcBef>
                <a:spcPts val="0"/>
              </a:spcBef>
              <a:spcAft>
                <a:spcPts val="0"/>
              </a:spcAft>
              <a:buClr>
                <a:schemeClr val="dk1"/>
              </a:buClr>
              <a:buSzPts val="3000"/>
              <a:buFont typeface="Montserrat"/>
              <a:buChar char="●"/>
            </a:pPr>
            <a:r>
              <a:rPr lang="en" sz="3000">
                <a:solidFill>
                  <a:schemeClr val="dk1"/>
                </a:solidFill>
                <a:highlight>
                  <a:srgbClr val="FFFFFF"/>
                </a:highlight>
                <a:latin typeface="Montserrat"/>
                <a:ea typeface="Montserrat"/>
                <a:cs typeface="Montserrat"/>
                <a:sym typeface="Montserrat"/>
              </a:rPr>
              <a:t>Remember that the account manager is currently randomly assigned!</a:t>
            </a:r>
            <a:endParaRPr sz="3000">
              <a:solidFill>
                <a:schemeClr val="dk1"/>
              </a:solidFill>
              <a:highlight>
                <a:srgbClr val="FFFFFF"/>
              </a:highlight>
              <a:latin typeface="Montserrat"/>
              <a:ea typeface="Montserrat"/>
              <a:cs typeface="Montserrat"/>
              <a:sym typeface="Montserrat"/>
            </a:endParaRPr>
          </a:p>
          <a:p>
            <a:pPr indent="0" lvl="0" marL="0" rtl="0" algn="l">
              <a:spcBef>
                <a:spcPts val="1600"/>
              </a:spcBef>
              <a:spcAft>
                <a:spcPts val="1600"/>
              </a:spcAft>
              <a:buNone/>
            </a:pPr>
            <a:r>
              <a:t/>
            </a:r>
            <a:endParaRPr sz="3000">
              <a:solidFill>
                <a:schemeClr val="dk1"/>
              </a:solidFill>
              <a:highlight>
                <a:srgbClr val="FFFFFF"/>
              </a:highlight>
              <a:latin typeface="Montserrat"/>
              <a:ea typeface="Montserrat"/>
              <a:cs typeface="Montserrat"/>
              <a:sym typeface="Montserrat"/>
            </a:endParaRPr>
          </a:p>
        </p:txBody>
      </p:sp>
      <p:pic>
        <p:nvPicPr>
          <p:cNvPr descr="watermark.jpg" id="766" name="Google Shape;766;p7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67" name="Google Shape;767;p7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1" name="Shape 771"/>
        <p:cNvGrpSpPr/>
        <p:nvPr/>
      </p:nvGrpSpPr>
      <p:grpSpPr>
        <a:xfrm>
          <a:off x="0" y="0"/>
          <a:ext cx="0" cy="0"/>
          <a:chOff x="0" y="0"/>
          <a:chExt cx="0" cy="0"/>
        </a:xfrm>
      </p:grpSpPr>
      <p:sp>
        <p:nvSpPr>
          <p:cNvPr id="772" name="Google Shape;772;p8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Python and Spark</a:t>
            </a:r>
            <a:endParaRPr>
              <a:latin typeface="Montserrat"/>
              <a:ea typeface="Montserrat"/>
              <a:cs typeface="Montserrat"/>
              <a:sym typeface="Montserrat"/>
            </a:endParaRPr>
          </a:p>
        </p:txBody>
      </p:sp>
      <p:sp>
        <p:nvSpPr>
          <p:cNvPr id="773" name="Google Shape;773;p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Montserrat"/>
              <a:buChar char="●"/>
            </a:pPr>
            <a:r>
              <a:rPr lang="en" sz="3000">
                <a:solidFill>
                  <a:schemeClr val="dk1"/>
                </a:solidFill>
                <a:highlight>
                  <a:srgbClr val="FFFFFF"/>
                </a:highlight>
                <a:latin typeface="Montserrat"/>
                <a:ea typeface="Montserrat"/>
                <a:cs typeface="Montserrat"/>
                <a:sym typeface="Montserrat"/>
              </a:rPr>
              <a:t>As always, treat this consulting project as a loosely guided exercise, or skip ahead and treat it as a code along project!</a:t>
            </a:r>
            <a:endParaRPr sz="3000">
              <a:solidFill>
                <a:schemeClr val="dk1"/>
              </a:solidFill>
              <a:highlight>
                <a:srgbClr val="FFFFFF"/>
              </a:highlight>
              <a:latin typeface="Montserrat"/>
              <a:ea typeface="Montserrat"/>
              <a:cs typeface="Montserrat"/>
              <a:sym typeface="Montserrat"/>
            </a:endParaRPr>
          </a:p>
          <a:p>
            <a:pPr indent="-419100" lvl="0" marL="457200" rtl="0" algn="l">
              <a:spcBef>
                <a:spcPts val="0"/>
              </a:spcBef>
              <a:spcAft>
                <a:spcPts val="0"/>
              </a:spcAft>
              <a:buClr>
                <a:schemeClr val="dk1"/>
              </a:buClr>
              <a:buSzPts val="3000"/>
              <a:buFont typeface="Montserrat"/>
              <a:buChar char="●"/>
            </a:pPr>
            <a:r>
              <a:rPr lang="en" sz="3000">
                <a:solidFill>
                  <a:schemeClr val="dk1"/>
                </a:solidFill>
                <a:highlight>
                  <a:srgbClr val="FFFFFF"/>
                </a:highlight>
                <a:latin typeface="Montserrat"/>
                <a:ea typeface="Montserrat"/>
                <a:cs typeface="Montserrat"/>
                <a:sym typeface="Montserrat"/>
              </a:rPr>
              <a:t>Best of luck!</a:t>
            </a:r>
            <a:endParaRPr sz="3000">
              <a:solidFill>
                <a:schemeClr val="dk1"/>
              </a:solidFill>
              <a:highlight>
                <a:srgbClr val="FFFFFF"/>
              </a:highlight>
              <a:latin typeface="Montserrat"/>
              <a:ea typeface="Montserrat"/>
              <a:cs typeface="Montserrat"/>
              <a:sym typeface="Montserrat"/>
            </a:endParaRPr>
          </a:p>
        </p:txBody>
      </p:sp>
      <p:pic>
        <p:nvPicPr>
          <p:cNvPr descr="watermark.jpg" id="774" name="Google Shape;774;p8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75" name="Google Shape;775;p8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9" name="Shape 779"/>
        <p:cNvGrpSpPr/>
        <p:nvPr/>
      </p:nvGrpSpPr>
      <p:grpSpPr>
        <a:xfrm>
          <a:off x="0" y="0"/>
          <a:ext cx="0" cy="0"/>
          <a:chOff x="0" y="0"/>
          <a:chExt cx="0" cy="0"/>
        </a:xfrm>
      </p:grpSpPr>
      <p:sp>
        <p:nvSpPr>
          <p:cNvPr id="780" name="Google Shape;780;p81"/>
          <p:cNvSpPr txBox="1"/>
          <p:nvPr>
            <p:ph type="ctrTitle"/>
          </p:nvPr>
        </p:nvSpPr>
        <p:spPr>
          <a:xfrm>
            <a:off x="311708" y="15454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Logistic Regression</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Consulting Project</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Solutions</a:t>
            </a:r>
            <a:endParaRPr b="1">
              <a:latin typeface="Montserrat"/>
              <a:ea typeface="Montserrat"/>
              <a:cs typeface="Montserrat"/>
              <a:sym typeface="Montserrat"/>
            </a:endParaRPr>
          </a:p>
        </p:txBody>
      </p:sp>
      <p:sp>
        <p:nvSpPr>
          <p:cNvPr id="781" name="Google Shape;781;p8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descr="watermark.jpg" id="782" name="Google Shape;782;p8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83" name="Google Shape;783;p8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pic>
        <p:nvPicPr>
          <p:cNvPr descr="watermark.jpg" id="155" name="Google Shape;155;p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56" name="Google Shape;156;p3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57" name="Google Shape;157;p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58" name="Google Shape;158;p30"/>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159" name="Google Shape;159;p30"/>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160" name="Google Shape;160;p30"/>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161" name="Google Shape;161;p30"/>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162" name="Google Shape;162;p30"/>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163" name="Google Shape;163;p30"/>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164" name="Google Shape;164;p3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165" name="Google Shape;165;p30"/>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So far we’ve only seen regression problems where we try to predict a continuous value.</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Although the name may be confusing at first, logistic regression allows us to solve </a:t>
            </a:r>
            <a:r>
              <a:rPr b="1" lang="en" sz="2800">
                <a:solidFill>
                  <a:srgbClr val="313131"/>
                </a:solidFill>
                <a:highlight>
                  <a:schemeClr val="lt1"/>
                </a:highlight>
                <a:latin typeface="Montserrat"/>
                <a:ea typeface="Montserrat"/>
                <a:cs typeface="Montserrat"/>
                <a:sym typeface="Montserrat"/>
              </a:rPr>
              <a:t>classification</a:t>
            </a:r>
            <a:r>
              <a:rPr lang="en" sz="2800">
                <a:solidFill>
                  <a:srgbClr val="313131"/>
                </a:solidFill>
                <a:highlight>
                  <a:schemeClr val="lt1"/>
                </a:highlight>
                <a:latin typeface="Montserrat"/>
                <a:ea typeface="Montserrat"/>
                <a:cs typeface="Montserrat"/>
                <a:sym typeface="Montserrat"/>
              </a:rPr>
              <a:t> problems, where we are trying to predict discrete categories.</a:t>
            </a:r>
            <a:endParaRPr sz="2800">
              <a:solidFill>
                <a:srgbClr val="313131"/>
              </a:solidFill>
              <a:highlight>
                <a:schemeClr val="lt1"/>
              </a:highlight>
              <a:latin typeface="Montserrat"/>
              <a:ea typeface="Montserrat"/>
              <a:cs typeface="Montserrat"/>
              <a:sym typeface="Montserrat"/>
            </a:endParaRPr>
          </a:p>
          <a:p>
            <a:pPr indent="0" lvl="0" marL="0" rtl="0" algn="l">
              <a:lnSpc>
                <a:spcPct val="100000"/>
              </a:lnSpc>
              <a:spcBef>
                <a:spcPts val="1600"/>
              </a:spcBef>
              <a:spcAft>
                <a:spcPts val="1600"/>
              </a:spcAft>
              <a:buNone/>
            </a:pPr>
            <a:r>
              <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pic>
        <p:nvPicPr>
          <p:cNvPr descr="watermark.jpg" id="170" name="Google Shape;170;p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71" name="Google Shape;171;p3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72" name="Google Shape;172;p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73" name="Google Shape;173;p31"/>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174" name="Google Shape;174;p31"/>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175" name="Google Shape;175;p31"/>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176" name="Google Shape;176;p31"/>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177" name="Google Shape;177;p31"/>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178" name="Google Shape;178;p31"/>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179" name="Google Shape;179;p3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180" name="Google Shape;180;p31"/>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The convention for binary classification is to have two classes 0 and 1.</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Let’s walk through the basic idea for </a:t>
            </a:r>
            <a:r>
              <a:rPr lang="en" sz="2800">
                <a:solidFill>
                  <a:srgbClr val="313131"/>
                </a:solidFill>
                <a:highlight>
                  <a:schemeClr val="lt1"/>
                </a:highlight>
                <a:latin typeface="Montserrat"/>
                <a:ea typeface="Montserrat"/>
                <a:cs typeface="Montserrat"/>
                <a:sym typeface="Montserrat"/>
              </a:rPr>
              <a:t>logistic</a:t>
            </a:r>
            <a:r>
              <a:rPr lang="en" sz="2800">
                <a:solidFill>
                  <a:srgbClr val="313131"/>
                </a:solidFill>
                <a:highlight>
                  <a:schemeClr val="lt1"/>
                </a:highlight>
                <a:latin typeface="Montserrat"/>
                <a:ea typeface="Montserrat"/>
                <a:cs typeface="Montserrat"/>
                <a:sym typeface="Montserrat"/>
              </a:rPr>
              <a:t> regression.</a:t>
            </a:r>
            <a:endParaRPr sz="2800">
              <a:solidFill>
                <a:srgbClr val="313131"/>
              </a:solidFill>
              <a:highlight>
                <a:schemeClr val="lt1"/>
              </a:highlight>
              <a:latin typeface="Montserrat"/>
              <a:ea typeface="Montserrat"/>
              <a:cs typeface="Montserrat"/>
              <a:sym typeface="Montserrat"/>
            </a:endParaRPr>
          </a:p>
          <a:p>
            <a:pPr indent="-406400" lvl="0" marL="457200" rtl="0" algn="l">
              <a:lnSpc>
                <a:spcPct val="100000"/>
              </a:lnSpc>
              <a:spcBef>
                <a:spcPts val="0"/>
              </a:spcBef>
              <a:spcAft>
                <a:spcPts val="0"/>
              </a:spcAft>
              <a:buClr>
                <a:srgbClr val="313131"/>
              </a:buClr>
              <a:buSzPts val="2800"/>
              <a:buFont typeface="Montserrat"/>
              <a:buChar char="●"/>
            </a:pPr>
            <a:r>
              <a:rPr lang="en" sz="2800">
                <a:solidFill>
                  <a:srgbClr val="313131"/>
                </a:solidFill>
                <a:highlight>
                  <a:schemeClr val="lt1"/>
                </a:highlight>
                <a:latin typeface="Montserrat"/>
                <a:ea typeface="Montserrat"/>
                <a:cs typeface="Montserrat"/>
                <a:sym typeface="Montserrat"/>
              </a:rPr>
              <a:t>We’ll also explain why it has the term regression in it, even though it’s used for classification!</a:t>
            </a:r>
            <a:endParaRPr sz="2800">
              <a:solidFill>
                <a:srgbClr val="313131"/>
              </a:solidFill>
              <a:highlight>
                <a:schemeClr val="lt1"/>
              </a:highlight>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186" name="Google Shape;186;p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87" name="Google Shape;187;p32"/>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188" name="Google Shape;188;p32"/>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189" name="Google Shape;189;p32"/>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190" name="Google Shape;190;p32"/>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191" name="Google Shape;191;p32"/>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192" name="Google Shape;192;p32"/>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193" name="Google Shape;193;p3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194" name="Google Shape;194;p32"/>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Imagine we plotted out some categorical data against one feature.</a:t>
            </a:r>
            <a:endParaRPr sz="2200">
              <a:solidFill>
                <a:srgbClr val="313131"/>
              </a:solidFill>
              <a:highlight>
                <a:schemeClr val="lt1"/>
              </a:highlight>
              <a:latin typeface="Montserrat"/>
              <a:ea typeface="Montserrat"/>
              <a:cs typeface="Montserrat"/>
              <a:sym typeface="Montserrat"/>
            </a:endParaRPr>
          </a:p>
        </p:txBody>
      </p:sp>
      <p:pic>
        <p:nvPicPr>
          <p:cNvPr descr="Screen Shot 2017-05-01 at 6.55.53 PM.png" id="195" name="Google Shape;195;p32"/>
          <p:cNvPicPr preferRelativeResize="0"/>
          <p:nvPr/>
        </p:nvPicPr>
        <p:blipFill>
          <a:blip r:embed="rId4">
            <a:alphaModFix/>
          </a:blip>
          <a:stretch>
            <a:fillRect/>
          </a:stretch>
        </p:blipFill>
        <p:spPr>
          <a:xfrm>
            <a:off x="2015800" y="2064725"/>
            <a:ext cx="5464800" cy="3017675"/>
          </a:xfrm>
          <a:prstGeom prst="rect">
            <a:avLst/>
          </a:prstGeom>
          <a:noFill/>
          <a:ln>
            <a:noFill/>
          </a:ln>
        </p:spPr>
      </p:pic>
      <p:pic>
        <p:nvPicPr>
          <p:cNvPr descr="watermark.jpg" id="196" name="Google Shape;196;p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02" name="Google Shape;202;p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03" name="Google Shape;203;p33"/>
          <p:cNvSpPr txBox="1"/>
          <p:nvPr/>
        </p:nvSpPr>
        <p:spPr>
          <a:xfrm>
            <a:off x="5371500" y="1492500"/>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Math &amp;</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Statistics</a:t>
            </a:r>
            <a:endParaRPr sz="2400">
              <a:solidFill>
                <a:srgbClr val="FFFFFF"/>
              </a:solidFill>
              <a:latin typeface="Roboto"/>
              <a:ea typeface="Roboto"/>
              <a:cs typeface="Roboto"/>
              <a:sym typeface="Roboto"/>
            </a:endParaRPr>
          </a:p>
        </p:txBody>
      </p:sp>
      <p:sp>
        <p:nvSpPr>
          <p:cNvPr id="204" name="Google Shape;204;p33"/>
          <p:cNvSpPr txBox="1"/>
          <p:nvPr/>
        </p:nvSpPr>
        <p:spPr>
          <a:xfrm>
            <a:off x="4122900" y="3571675"/>
            <a:ext cx="1812600" cy="91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Domain</a:t>
            </a:r>
            <a:endParaRPr sz="2400">
              <a:solidFill>
                <a:srgbClr val="FFFFFF"/>
              </a:solidFill>
              <a:latin typeface="Roboto"/>
              <a:ea typeface="Roboto"/>
              <a:cs typeface="Roboto"/>
              <a:sym typeface="Roboto"/>
            </a:endParaRPr>
          </a:p>
          <a:p>
            <a:pPr indent="0" lvl="0" marL="0" rtl="0" algn="ctr">
              <a:spcBef>
                <a:spcPts val="0"/>
              </a:spcBef>
              <a:spcAft>
                <a:spcPts val="0"/>
              </a:spcAft>
              <a:buNone/>
            </a:pPr>
            <a:r>
              <a:rPr lang="en" sz="2400">
                <a:solidFill>
                  <a:srgbClr val="FFFFFF"/>
                </a:solidFill>
                <a:latin typeface="Roboto"/>
                <a:ea typeface="Roboto"/>
                <a:cs typeface="Roboto"/>
                <a:sym typeface="Roboto"/>
              </a:rPr>
              <a:t>Knowledge</a:t>
            </a:r>
            <a:endParaRPr sz="2400">
              <a:solidFill>
                <a:srgbClr val="FFFFFF"/>
              </a:solidFill>
              <a:latin typeface="Roboto"/>
              <a:ea typeface="Roboto"/>
              <a:cs typeface="Roboto"/>
              <a:sym typeface="Roboto"/>
            </a:endParaRPr>
          </a:p>
        </p:txBody>
      </p:sp>
      <p:sp>
        <p:nvSpPr>
          <p:cNvPr id="205" name="Google Shape;205;p33"/>
          <p:cNvSpPr txBox="1"/>
          <p:nvPr/>
        </p:nvSpPr>
        <p:spPr>
          <a:xfrm>
            <a:off x="4490700" y="1626600"/>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Machine Learning</a:t>
            </a:r>
            <a:endParaRPr>
              <a:solidFill>
                <a:srgbClr val="FFFFFF"/>
              </a:solidFill>
              <a:latin typeface="Roboto"/>
              <a:ea typeface="Roboto"/>
              <a:cs typeface="Roboto"/>
              <a:sym typeface="Roboto"/>
            </a:endParaRPr>
          </a:p>
        </p:txBody>
      </p:sp>
      <p:sp>
        <p:nvSpPr>
          <p:cNvPr id="206" name="Google Shape;206;p33"/>
          <p:cNvSpPr txBox="1"/>
          <p:nvPr/>
        </p:nvSpPr>
        <p:spPr>
          <a:xfrm>
            <a:off x="3834850" y="2792545"/>
            <a:ext cx="98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Software</a:t>
            </a:r>
            <a:endParaRPr>
              <a:solidFill>
                <a:srgbClr val="FFFFFF"/>
              </a:solidFill>
              <a:latin typeface="Roboto"/>
              <a:ea typeface="Roboto"/>
              <a:cs typeface="Roboto"/>
              <a:sym typeface="Roboto"/>
            </a:endParaRPr>
          </a:p>
        </p:txBody>
      </p:sp>
      <p:sp>
        <p:nvSpPr>
          <p:cNvPr id="207" name="Google Shape;207;p33"/>
          <p:cNvSpPr txBox="1"/>
          <p:nvPr/>
        </p:nvSpPr>
        <p:spPr>
          <a:xfrm>
            <a:off x="5146575" y="2748813"/>
            <a:ext cx="9879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Research</a:t>
            </a:r>
            <a:endParaRPr>
              <a:solidFill>
                <a:srgbClr val="FFFFFF"/>
              </a:solidFill>
              <a:latin typeface="Roboto"/>
              <a:ea typeface="Roboto"/>
              <a:cs typeface="Roboto"/>
              <a:sym typeface="Roboto"/>
            </a:endParaRPr>
          </a:p>
        </p:txBody>
      </p:sp>
      <p:sp>
        <p:nvSpPr>
          <p:cNvPr id="208" name="Google Shape;208;p33"/>
          <p:cNvSpPr txBox="1"/>
          <p:nvPr/>
        </p:nvSpPr>
        <p:spPr>
          <a:xfrm>
            <a:off x="4751975" y="2406900"/>
            <a:ext cx="4491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DS</a:t>
            </a:r>
            <a:endParaRPr>
              <a:solidFill>
                <a:srgbClr val="FFFFFF"/>
              </a:solidFill>
              <a:latin typeface="Roboto"/>
              <a:ea typeface="Roboto"/>
              <a:cs typeface="Roboto"/>
              <a:sym typeface="Roboto"/>
            </a:endParaRPr>
          </a:p>
        </p:txBody>
      </p:sp>
      <p:sp>
        <p:nvSpPr>
          <p:cNvPr id="209" name="Google Shape;209;p3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2A3990"/>
                </a:solidFill>
                <a:latin typeface="Roboto"/>
                <a:ea typeface="Roboto"/>
                <a:cs typeface="Roboto"/>
                <a:sym typeface="Roboto"/>
              </a:rPr>
              <a:t>Background</a:t>
            </a:r>
            <a:endParaRPr sz="3000">
              <a:solidFill>
                <a:srgbClr val="2A3990"/>
              </a:solidFill>
              <a:latin typeface="Roboto"/>
              <a:ea typeface="Roboto"/>
              <a:cs typeface="Roboto"/>
              <a:sym typeface="Roboto"/>
            </a:endParaRPr>
          </a:p>
        </p:txBody>
      </p:sp>
      <p:sp>
        <p:nvSpPr>
          <p:cNvPr id="210" name="Google Shape;210;p33"/>
          <p:cNvSpPr txBox="1"/>
          <p:nvPr/>
        </p:nvSpPr>
        <p:spPr>
          <a:xfrm>
            <a:off x="311700" y="1229975"/>
            <a:ext cx="8076000" cy="3339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313131"/>
              </a:buClr>
              <a:buSzPts val="2200"/>
              <a:buFont typeface="Montserrat"/>
              <a:buChar char="●"/>
            </a:pPr>
            <a:r>
              <a:rPr lang="en" sz="2200">
                <a:solidFill>
                  <a:srgbClr val="313131"/>
                </a:solidFill>
                <a:highlight>
                  <a:schemeClr val="lt1"/>
                </a:highlight>
                <a:latin typeface="Montserrat"/>
                <a:ea typeface="Montserrat"/>
                <a:cs typeface="Montserrat"/>
                <a:sym typeface="Montserrat"/>
              </a:rPr>
              <a:t>The X axis represents a feature value and the Y axis represents the probability of belonging to class 1.</a:t>
            </a:r>
            <a:endParaRPr sz="2200">
              <a:solidFill>
                <a:srgbClr val="313131"/>
              </a:solidFill>
              <a:highlight>
                <a:schemeClr val="lt1"/>
              </a:highlight>
              <a:latin typeface="Montserrat"/>
              <a:ea typeface="Montserrat"/>
              <a:cs typeface="Montserrat"/>
              <a:sym typeface="Montserrat"/>
            </a:endParaRPr>
          </a:p>
        </p:txBody>
      </p:sp>
      <p:pic>
        <p:nvPicPr>
          <p:cNvPr descr="Screen Shot 2017-05-01 at 6.55.53 PM.png" id="211" name="Google Shape;211;p33"/>
          <p:cNvPicPr preferRelativeResize="0"/>
          <p:nvPr/>
        </p:nvPicPr>
        <p:blipFill>
          <a:blip r:embed="rId4">
            <a:alphaModFix/>
          </a:blip>
          <a:stretch>
            <a:fillRect/>
          </a:stretch>
        </p:blipFill>
        <p:spPr>
          <a:xfrm>
            <a:off x="2015800" y="2064725"/>
            <a:ext cx="5464800" cy="3017675"/>
          </a:xfrm>
          <a:prstGeom prst="rect">
            <a:avLst/>
          </a:prstGeom>
          <a:noFill/>
          <a:ln>
            <a:noFill/>
          </a:ln>
        </p:spPr>
      </p:pic>
      <p:pic>
        <p:nvPicPr>
          <p:cNvPr descr="watermark.jpg" id="212" name="Google Shape;212;p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